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74" r:id="rId3"/>
    <p:sldId id="390" r:id="rId4"/>
    <p:sldId id="391" r:id="rId5"/>
    <p:sldId id="475" r:id="rId6"/>
    <p:sldId id="428" r:id="rId7"/>
    <p:sldId id="422" r:id="rId8"/>
    <p:sldId id="448" r:id="rId9"/>
    <p:sldId id="476" r:id="rId10"/>
    <p:sldId id="440" r:id="rId11"/>
    <p:sldId id="457" r:id="rId12"/>
    <p:sldId id="429" r:id="rId13"/>
    <p:sldId id="463" r:id="rId14"/>
    <p:sldId id="460" r:id="rId15"/>
    <p:sldId id="462" r:id="rId16"/>
    <p:sldId id="467" r:id="rId17"/>
    <p:sldId id="477" r:id="rId18"/>
    <p:sldId id="435" r:id="rId19"/>
    <p:sldId id="416" r:id="rId20"/>
    <p:sldId id="464" r:id="rId21"/>
    <p:sldId id="465" r:id="rId22"/>
    <p:sldId id="259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1304" autoAdjust="0"/>
  </p:normalViewPr>
  <p:slideViewPr>
    <p:cSldViewPr>
      <p:cViewPr>
        <p:scale>
          <a:sx n="100" d="100"/>
          <a:sy n="100" d="100"/>
        </p:scale>
        <p:origin x="-936" y="1160"/>
      </p:cViewPr>
      <p:guideLst>
        <p:guide orient="horz" pos="216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84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A7BF7-C8E7-41D7-9F75-0692CA9ED2EE}" type="doc">
      <dgm:prSet loTypeId="urn:microsoft.com/office/officeart/2005/8/layout/matrix2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72A8DDB7-1F13-4F4A-BB26-4A4716A0E2E4}">
      <dgm:prSet/>
      <dgm:spPr/>
      <dgm:t>
        <a:bodyPr/>
        <a:lstStyle/>
        <a:p>
          <a:pPr rtl="0"/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互联网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云盘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12A1EC-8FB2-4089-B5DA-DBFCC760A2F2}" type="parTrans" cxnId="{7CED3647-179F-40A4-91A2-959EF3BE50C5}">
      <dgm:prSet/>
      <dgm:spPr/>
      <dgm:t>
        <a:bodyPr/>
        <a:lstStyle/>
        <a:p>
          <a:endParaRPr lang="zh-CN" altLang="en-US"/>
        </a:p>
      </dgm:t>
    </dgm:pt>
    <dgm:pt modelId="{9A6E0075-DF91-484A-82C8-7933208A84F6}" type="sibTrans" cxnId="{7CED3647-179F-40A4-91A2-959EF3BE50C5}">
      <dgm:prSet/>
      <dgm:spPr/>
      <dgm:t>
        <a:bodyPr/>
        <a:lstStyle/>
        <a:p>
          <a:endParaRPr lang="zh-CN" altLang="en-US"/>
        </a:p>
      </dgm:t>
    </dgm:pt>
    <dgm:pt modelId="{D41EAEBD-DF5D-4BA3-A1FB-FE42716DD937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视频网站存储节点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D0477B-1663-4FE9-AC2E-3BA5D719CFA5}" type="parTrans" cxnId="{A06AE911-8DAB-405F-BDA1-F90D129FE5C5}">
      <dgm:prSet/>
      <dgm:spPr/>
      <dgm:t>
        <a:bodyPr/>
        <a:lstStyle/>
        <a:p>
          <a:endParaRPr lang="zh-CN" altLang="en-US"/>
        </a:p>
      </dgm:t>
    </dgm:pt>
    <dgm:pt modelId="{3F080A05-0FCE-4F43-909B-5BB209D2640E}" type="sibTrans" cxnId="{A06AE911-8DAB-405F-BDA1-F90D129FE5C5}">
      <dgm:prSet/>
      <dgm:spPr/>
      <dgm:t>
        <a:bodyPr/>
        <a:lstStyle/>
        <a:p>
          <a:endParaRPr lang="zh-CN" altLang="en-US"/>
        </a:p>
      </dgm:t>
    </dgm:pt>
    <dgm:pt modelId="{414D9827-ACC4-47CF-BDD2-F56B25FCEBF1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共有云盘运营支撑平台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96E740-2363-4448-AA10-12A20598F245}" type="parTrans" cxnId="{5E84C6CC-22CB-4E6C-995D-540527E1BF8B}">
      <dgm:prSet/>
      <dgm:spPr/>
      <dgm:t>
        <a:bodyPr/>
        <a:lstStyle/>
        <a:p>
          <a:endParaRPr lang="zh-CN" altLang="en-US"/>
        </a:p>
      </dgm:t>
    </dgm:pt>
    <dgm:pt modelId="{C991284D-9A9A-489D-8CA4-E30C08626499}" type="sibTrans" cxnId="{5E84C6CC-22CB-4E6C-995D-540527E1BF8B}">
      <dgm:prSet/>
      <dgm:spPr/>
      <dgm:t>
        <a:bodyPr/>
        <a:lstStyle/>
        <a:p>
          <a:endParaRPr lang="zh-CN" altLang="en-US"/>
        </a:p>
      </dgm:t>
    </dgm:pt>
    <dgm:pt modelId="{F0E7B84A-60FD-4BE0-885B-8DCF125245A1}">
      <dgm:prSet/>
      <dgm:spPr/>
      <dgm:t>
        <a:bodyPr/>
        <a:lstStyle/>
        <a:p>
          <a:pPr rtl="0"/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视频网站，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IPTV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8C6EB-E1F4-4332-97C6-EA65FDD5A662}" type="parTrans" cxnId="{A33FE25D-58E0-4704-8BAF-C4CEC7A70AD0}">
      <dgm:prSet/>
      <dgm:spPr/>
      <dgm:t>
        <a:bodyPr/>
        <a:lstStyle/>
        <a:p>
          <a:endParaRPr lang="zh-CN" altLang="en-US"/>
        </a:p>
      </dgm:t>
    </dgm:pt>
    <dgm:pt modelId="{CE162679-3FAE-4CB3-9D16-64FCB43D8366}" type="sibTrans" cxnId="{A33FE25D-58E0-4704-8BAF-C4CEC7A70AD0}">
      <dgm:prSet/>
      <dgm:spPr/>
      <dgm:t>
        <a:bodyPr/>
        <a:lstStyle/>
        <a:p>
          <a:endParaRPr lang="zh-CN" altLang="en-US"/>
        </a:p>
      </dgm:t>
    </dgm:pt>
    <dgm:pt modelId="{77329E0C-6C4A-47E2-95A7-7B12B96BBBAD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视频推流服务器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EE01A8-8C86-40AC-ADBD-AA301511795E}" type="parTrans" cxnId="{39D4CD95-F78C-4E1A-B56D-239BAF6355C3}">
      <dgm:prSet/>
      <dgm:spPr/>
      <dgm:t>
        <a:bodyPr/>
        <a:lstStyle/>
        <a:p>
          <a:endParaRPr lang="zh-CN" altLang="en-US"/>
        </a:p>
      </dgm:t>
    </dgm:pt>
    <dgm:pt modelId="{8846B806-FF2C-4DC9-A3D0-295B5FCEE36C}" type="sibTrans" cxnId="{39D4CD95-F78C-4E1A-B56D-239BAF6355C3}">
      <dgm:prSet/>
      <dgm:spPr/>
      <dgm:t>
        <a:bodyPr/>
        <a:lstStyle/>
        <a:p>
          <a:endParaRPr lang="zh-CN" altLang="en-US"/>
        </a:p>
      </dgm:t>
    </dgm:pt>
    <dgm:pt modelId="{5EE42AA2-1802-4A8F-B9E1-94E763E2C1FC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内容分发服务器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FD2008-B02C-4AEE-BF7C-E8D766ED9989}" type="parTrans" cxnId="{E0000627-FC05-4C86-85D6-932907A819B3}">
      <dgm:prSet/>
      <dgm:spPr/>
      <dgm:t>
        <a:bodyPr/>
        <a:lstStyle/>
        <a:p>
          <a:endParaRPr lang="zh-CN" altLang="en-US"/>
        </a:p>
      </dgm:t>
    </dgm:pt>
    <dgm:pt modelId="{1BD3AC19-8502-4D53-A4C7-1261D4E13394}" type="sibTrans" cxnId="{E0000627-FC05-4C86-85D6-932907A819B3}">
      <dgm:prSet/>
      <dgm:spPr/>
      <dgm:t>
        <a:bodyPr/>
        <a:lstStyle/>
        <a:p>
          <a:endParaRPr lang="zh-CN" altLang="en-US"/>
        </a:p>
      </dgm:t>
    </dgm:pt>
    <dgm:pt modelId="{3A451EEC-7821-405C-B13D-B34D82DDE6F2}">
      <dgm:prSet/>
      <dgm:spPr/>
      <dgm:t>
        <a:bodyPr/>
        <a:lstStyle/>
        <a:p>
          <a:pPr rtl="0"/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高密度存储</a:t>
          </a:r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节点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6D17F4-54CB-472A-9EDB-966A4E0C09A9}" type="parTrans" cxnId="{B4B3FBB3-4DC8-416F-8064-3EBA0E57DF17}">
      <dgm:prSet/>
      <dgm:spPr/>
      <dgm:t>
        <a:bodyPr/>
        <a:lstStyle/>
        <a:p>
          <a:endParaRPr lang="zh-CN" altLang="en-US"/>
        </a:p>
      </dgm:t>
    </dgm:pt>
    <dgm:pt modelId="{D2A59C61-0D60-48F0-8C1B-46FCD6399262}" type="sibTrans" cxnId="{B4B3FBB3-4DC8-416F-8064-3EBA0E57DF17}">
      <dgm:prSet/>
      <dgm:spPr/>
      <dgm:t>
        <a:bodyPr/>
        <a:lstStyle/>
        <a:p>
          <a:endParaRPr lang="zh-CN" altLang="en-US"/>
        </a:p>
      </dgm:t>
    </dgm:pt>
    <dgm:pt modelId="{5856A611-49D6-470B-9687-256BCF1EF4B6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云存储高密度节点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532305-C8A0-4E75-8AAD-6349C39F0BBC}" type="parTrans" cxnId="{8FD372A3-770D-4251-B29F-E729A0952FCC}">
      <dgm:prSet/>
      <dgm:spPr/>
      <dgm:t>
        <a:bodyPr/>
        <a:lstStyle/>
        <a:p>
          <a:endParaRPr lang="zh-CN" altLang="en-US"/>
        </a:p>
      </dgm:t>
    </dgm:pt>
    <dgm:pt modelId="{A48E3F73-DBFA-4FAC-A901-A7EDE2EEBAD3}" type="sibTrans" cxnId="{8FD372A3-770D-4251-B29F-E729A0952FCC}">
      <dgm:prSet/>
      <dgm:spPr/>
      <dgm:t>
        <a:bodyPr/>
        <a:lstStyle/>
        <a:p>
          <a:endParaRPr lang="zh-CN" altLang="en-US"/>
        </a:p>
      </dgm:t>
    </dgm:pt>
    <dgm:pt modelId="{EA8A99C5-E2FB-448D-BC5F-B5C1A7DD6ABF}">
      <dgm:prSet/>
      <dgm:spPr/>
      <dgm:t>
        <a:bodyPr/>
        <a:lstStyle/>
        <a:p>
          <a:pPr rtl="0"/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定制化软、硬一体集成设备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10D4AD-C73A-44DB-97DD-C35FE5A7F1E8}" type="parTrans" cxnId="{9AC62969-0683-485C-9275-6E24AE9851FD}">
      <dgm:prSet/>
      <dgm:spPr/>
      <dgm:t>
        <a:bodyPr/>
        <a:lstStyle/>
        <a:p>
          <a:endParaRPr lang="zh-CN" altLang="en-US"/>
        </a:p>
      </dgm:t>
    </dgm:pt>
    <dgm:pt modelId="{6A77B98F-4B89-4B24-95B4-19CA504CC870}" type="sibTrans" cxnId="{9AC62969-0683-485C-9275-6E24AE9851FD}">
      <dgm:prSet/>
      <dgm:spPr/>
      <dgm:t>
        <a:bodyPr/>
        <a:lstStyle/>
        <a:p>
          <a:endParaRPr lang="zh-CN" altLang="en-US"/>
        </a:p>
      </dgm:t>
    </dgm:pt>
    <dgm:pt modelId="{8D2B1A26-E636-47DE-BF38-ED7925DEBBF9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高端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NVR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服务器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FD19FC-C026-4C3D-99F4-2F0E1345A39B}" type="parTrans" cxnId="{ADE7B703-85E9-43A0-A7A1-B50574B96552}">
      <dgm:prSet/>
      <dgm:spPr/>
      <dgm:t>
        <a:bodyPr/>
        <a:lstStyle/>
        <a:p>
          <a:endParaRPr lang="zh-CN" altLang="en-US"/>
        </a:p>
      </dgm:t>
    </dgm:pt>
    <dgm:pt modelId="{1CBBB23E-674F-4A2E-BB33-1BB49C80A8C7}" type="sibTrans" cxnId="{ADE7B703-85E9-43A0-A7A1-B50574B96552}">
      <dgm:prSet/>
      <dgm:spPr/>
      <dgm:t>
        <a:bodyPr/>
        <a:lstStyle/>
        <a:p>
          <a:endParaRPr lang="zh-CN" altLang="en-US"/>
        </a:p>
      </dgm:t>
    </dgm:pt>
    <dgm:pt modelId="{4C42549C-06AF-470D-AF4A-A722F288B212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备份一体机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6D4C6D-15A1-4AB1-A1EC-6AB2FE3A7880}" type="parTrans" cxnId="{BAE7A31D-CEB0-477D-AB89-E5E02E3B75B6}">
      <dgm:prSet/>
      <dgm:spPr/>
      <dgm:t>
        <a:bodyPr/>
        <a:lstStyle/>
        <a:p>
          <a:endParaRPr lang="zh-CN" altLang="en-US"/>
        </a:p>
      </dgm:t>
    </dgm:pt>
    <dgm:pt modelId="{F40AD66C-28D4-469F-A546-8CEB13B41613}" type="sibTrans" cxnId="{BAE7A31D-CEB0-477D-AB89-E5E02E3B75B6}">
      <dgm:prSet/>
      <dgm:spPr/>
      <dgm:t>
        <a:bodyPr/>
        <a:lstStyle/>
        <a:p>
          <a:endParaRPr lang="zh-CN" altLang="en-US"/>
        </a:p>
      </dgm:t>
    </dgm:pt>
    <dgm:pt modelId="{2321785A-6D5F-40AB-BE97-D4E8C6662E4D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大数据高密度节点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7FBD0D-5D7E-4960-9D7F-A8C2AA02F0B0}" type="parTrans" cxnId="{3712B2F0-A23B-4E3D-BDA4-53EB53F8E483}">
      <dgm:prSet/>
      <dgm:spPr/>
      <dgm:t>
        <a:bodyPr/>
        <a:lstStyle/>
        <a:p>
          <a:endParaRPr lang="zh-CN" altLang="en-US"/>
        </a:p>
      </dgm:t>
    </dgm:pt>
    <dgm:pt modelId="{411609FE-43F6-4037-BC63-977291E535A8}" type="sibTrans" cxnId="{3712B2F0-A23B-4E3D-BDA4-53EB53F8E483}">
      <dgm:prSet/>
      <dgm:spPr/>
      <dgm:t>
        <a:bodyPr/>
        <a:lstStyle/>
        <a:p>
          <a:endParaRPr lang="zh-CN" altLang="en-US"/>
        </a:p>
      </dgm:t>
    </dgm:pt>
    <dgm:pt modelId="{835E6061-B7B4-43B6-82DA-7A05CF069588}" type="pres">
      <dgm:prSet presAssocID="{5A9A7BF7-C8E7-41D7-9F75-0692CA9ED2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7FE314-AB55-43DD-9DE2-6B332187CDC9}" type="pres">
      <dgm:prSet presAssocID="{5A9A7BF7-C8E7-41D7-9F75-0692CA9ED2EE}" presName="axisShape" presStyleLbl="bgShp" presStyleIdx="0" presStyleCnt="1"/>
      <dgm:spPr/>
    </dgm:pt>
    <dgm:pt modelId="{C4004A66-C9C7-418A-AAD2-F3ACD514CB21}" type="pres">
      <dgm:prSet presAssocID="{5A9A7BF7-C8E7-41D7-9F75-0692CA9ED2E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336AC0-C042-456F-A3CA-865C42C3AB09}" type="pres">
      <dgm:prSet presAssocID="{5A9A7BF7-C8E7-41D7-9F75-0692CA9ED2E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98DBD-1136-4686-B452-29E241855418}" type="pres">
      <dgm:prSet presAssocID="{5A9A7BF7-C8E7-41D7-9F75-0692CA9ED2E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161F86-E414-4C1A-AF82-68D189B514DE}" type="pres">
      <dgm:prSet presAssocID="{5A9A7BF7-C8E7-41D7-9F75-0692CA9ED2E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711B531-834E-4395-A410-9914EDD935A5}" type="presOf" srcId="{77329E0C-6C4A-47E2-95A7-7B12B96BBBAD}" destId="{B7336AC0-C042-456F-A3CA-865C42C3AB09}" srcOrd="0" destOrd="1" presId="urn:microsoft.com/office/officeart/2005/8/layout/matrix2"/>
    <dgm:cxn modelId="{39D4CD95-F78C-4E1A-B56D-239BAF6355C3}" srcId="{F0E7B84A-60FD-4BE0-885B-8DCF125245A1}" destId="{77329E0C-6C4A-47E2-95A7-7B12B96BBBAD}" srcOrd="0" destOrd="0" parTransId="{15EE01A8-8C86-40AC-ADBD-AA301511795E}" sibTransId="{8846B806-FF2C-4DC9-A3D0-295B5FCEE36C}"/>
    <dgm:cxn modelId="{D1AC5DE3-4F45-4883-81E6-F1DDCA5910E9}" type="presOf" srcId="{414D9827-ACC4-47CF-BDD2-F56B25FCEBF1}" destId="{C4004A66-C9C7-418A-AAD2-F3ACD514CB21}" srcOrd="0" destOrd="2" presId="urn:microsoft.com/office/officeart/2005/8/layout/matrix2"/>
    <dgm:cxn modelId="{7ABA9FA6-C6DA-4457-9141-17D837F4350E}" type="presOf" srcId="{72A8DDB7-1F13-4F4A-BB26-4A4716A0E2E4}" destId="{C4004A66-C9C7-418A-AAD2-F3ACD514CB21}" srcOrd="0" destOrd="0" presId="urn:microsoft.com/office/officeart/2005/8/layout/matrix2"/>
    <dgm:cxn modelId="{F0BD3168-5900-404F-97CD-7703BA41F40D}" type="presOf" srcId="{5856A611-49D6-470B-9687-256BCF1EF4B6}" destId="{C7898DBD-1136-4686-B452-29E241855418}" srcOrd="0" destOrd="1" presId="urn:microsoft.com/office/officeart/2005/8/layout/matrix2"/>
    <dgm:cxn modelId="{92D6AB38-105A-4228-9EA3-A0DD64CC64CE}" type="presOf" srcId="{F0E7B84A-60FD-4BE0-885B-8DCF125245A1}" destId="{B7336AC0-C042-456F-A3CA-865C42C3AB09}" srcOrd="0" destOrd="0" presId="urn:microsoft.com/office/officeart/2005/8/layout/matrix2"/>
    <dgm:cxn modelId="{7CED3647-179F-40A4-91A2-959EF3BE50C5}" srcId="{5A9A7BF7-C8E7-41D7-9F75-0692CA9ED2EE}" destId="{72A8DDB7-1F13-4F4A-BB26-4A4716A0E2E4}" srcOrd="0" destOrd="0" parTransId="{8712A1EC-8FB2-4089-B5DA-DBFCC760A2F2}" sibTransId="{9A6E0075-DF91-484A-82C8-7933208A84F6}"/>
    <dgm:cxn modelId="{11859628-EB00-42A7-8869-A2BDA768F81D}" type="presOf" srcId="{2321785A-6D5F-40AB-BE97-D4E8C6662E4D}" destId="{C7898DBD-1136-4686-B452-29E241855418}" srcOrd="0" destOrd="2" presId="urn:microsoft.com/office/officeart/2005/8/layout/matrix2"/>
    <dgm:cxn modelId="{BC06034B-68D7-4383-BE63-F3C5D6C09F73}" type="presOf" srcId="{EA8A99C5-E2FB-448D-BC5F-B5C1A7DD6ABF}" destId="{86161F86-E414-4C1A-AF82-68D189B514DE}" srcOrd="0" destOrd="0" presId="urn:microsoft.com/office/officeart/2005/8/layout/matrix2"/>
    <dgm:cxn modelId="{A33FE25D-58E0-4704-8BAF-C4CEC7A70AD0}" srcId="{5A9A7BF7-C8E7-41D7-9F75-0692CA9ED2EE}" destId="{F0E7B84A-60FD-4BE0-885B-8DCF125245A1}" srcOrd="1" destOrd="0" parTransId="{EBC8C6EB-E1F4-4332-97C6-EA65FDD5A662}" sibTransId="{CE162679-3FAE-4CB3-9D16-64FCB43D8366}"/>
    <dgm:cxn modelId="{4689DCA3-6059-49BF-BB59-DD19095525F1}" type="presOf" srcId="{5A9A7BF7-C8E7-41D7-9F75-0692CA9ED2EE}" destId="{835E6061-B7B4-43B6-82DA-7A05CF069588}" srcOrd="0" destOrd="0" presId="urn:microsoft.com/office/officeart/2005/8/layout/matrix2"/>
    <dgm:cxn modelId="{9AC62969-0683-485C-9275-6E24AE9851FD}" srcId="{5A9A7BF7-C8E7-41D7-9F75-0692CA9ED2EE}" destId="{EA8A99C5-E2FB-448D-BC5F-B5C1A7DD6ABF}" srcOrd="3" destOrd="0" parTransId="{9B10D4AD-C73A-44DB-97DD-C35FE5A7F1E8}" sibTransId="{6A77B98F-4B89-4B24-95B4-19CA504CC870}"/>
    <dgm:cxn modelId="{5E84C6CC-22CB-4E6C-995D-540527E1BF8B}" srcId="{72A8DDB7-1F13-4F4A-BB26-4A4716A0E2E4}" destId="{414D9827-ACC4-47CF-BDD2-F56B25FCEBF1}" srcOrd="1" destOrd="0" parTransId="{DF96E740-2363-4448-AA10-12A20598F245}" sibTransId="{C991284D-9A9A-489D-8CA4-E30C08626499}"/>
    <dgm:cxn modelId="{3CF2572D-FC57-4BB6-B53C-D184B32D003D}" type="presOf" srcId="{D41EAEBD-DF5D-4BA3-A1FB-FE42716DD937}" destId="{C4004A66-C9C7-418A-AAD2-F3ACD514CB21}" srcOrd="0" destOrd="1" presId="urn:microsoft.com/office/officeart/2005/8/layout/matrix2"/>
    <dgm:cxn modelId="{0C3FABCE-F361-4DEE-A075-388CA21746DD}" type="presOf" srcId="{3A451EEC-7821-405C-B13D-B34D82DDE6F2}" destId="{C7898DBD-1136-4686-B452-29E241855418}" srcOrd="0" destOrd="0" presId="urn:microsoft.com/office/officeart/2005/8/layout/matrix2"/>
    <dgm:cxn modelId="{4949D3B0-A37E-4897-A614-0B002733C38F}" type="presOf" srcId="{4C42549C-06AF-470D-AF4A-A722F288B212}" destId="{86161F86-E414-4C1A-AF82-68D189B514DE}" srcOrd="0" destOrd="2" presId="urn:microsoft.com/office/officeart/2005/8/layout/matrix2"/>
    <dgm:cxn modelId="{8FD372A3-770D-4251-B29F-E729A0952FCC}" srcId="{3A451EEC-7821-405C-B13D-B34D82DDE6F2}" destId="{5856A611-49D6-470B-9687-256BCF1EF4B6}" srcOrd="0" destOrd="0" parTransId="{3E532305-C8A0-4E75-8AAD-6349C39F0BBC}" sibTransId="{A48E3F73-DBFA-4FAC-A901-A7EDE2EEBAD3}"/>
    <dgm:cxn modelId="{AB476B75-629E-40A8-8C46-97834BEE4C82}" type="presOf" srcId="{5EE42AA2-1802-4A8F-B9E1-94E763E2C1FC}" destId="{B7336AC0-C042-456F-A3CA-865C42C3AB09}" srcOrd="0" destOrd="2" presId="urn:microsoft.com/office/officeart/2005/8/layout/matrix2"/>
    <dgm:cxn modelId="{16BD2AB0-1CBE-4E1B-AAC1-6AFF6ADFB1C3}" type="presOf" srcId="{8D2B1A26-E636-47DE-BF38-ED7925DEBBF9}" destId="{86161F86-E414-4C1A-AF82-68D189B514DE}" srcOrd="0" destOrd="1" presId="urn:microsoft.com/office/officeart/2005/8/layout/matrix2"/>
    <dgm:cxn modelId="{A06AE911-8DAB-405F-BDA1-F90D129FE5C5}" srcId="{72A8DDB7-1F13-4F4A-BB26-4A4716A0E2E4}" destId="{D41EAEBD-DF5D-4BA3-A1FB-FE42716DD937}" srcOrd="0" destOrd="0" parTransId="{21D0477B-1663-4FE9-AC2E-3BA5D719CFA5}" sibTransId="{3F080A05-0FCE-4F43-909B-5BB209D2640E}"/>
    <dgm:cxn modelId="{B4B3FBB3-4DC8-416F-8064-3EBA0E57DF17}" srcId="{5A9A7BF7-C8E7-41D7-9F75-0692CA9ED2EE}" destId="{3A451EEC-7821-405C-B13D-B34D82DDE6F2}" srcOrd="2" destOrd="0" parTransId="{546D17F4-54CB-472A-9EDB-966A4E0C09A9}" sibTransId="{D2A59C61-0D60-48F0-8C1B-46FCD6399262}"/>
    <dgm:cxn modelId="{3712B2F0-A23B-4E3D-BDA4-53EB53F8E483}" srcId="{3A451EEC-7821-405C-B13D-B34D82DDE6F2}" destId="{2321785A-6D5F-40AB-BE97-D4E8C6662E4D}" srcOrd="1" destOrd="0" parTransId="{697FBD0D-5D7E-4960-9D7F-A8C2AA02F0B0}" sibTransId="{411609FE-43F6-4037-BC63-977291E535A8}"/>
    <dgm:cxn modelId="{ADE7B703-85E9-43A0-A7A1-B50574B96552}" srcId="{EA8A99C5-E2FB-448D-BC5F-B5C1A7DD6ABF}" destId="{8D2B1A26-E636-47DE-BF38-ED7925DEBBF9}" srcOrd="0" destOrd="0" parTransId="{E3FD19FC-C026-4C3D-99F4-2F0E1345A39B}" sibTransId="{1CBBB23E-674F-4A2E-BB33-1BB49C80A8C7}"/>
    <dgm:cxn modelId="{E0000627-FC05-4C86-85D6-932907A819B3}" srcId="{F0E7B84A-60FD-4BE0-885B-8DCF125245A1}" destId="{5EE42AA2-1802-4A8F-B9E1-94E763E2C1FC}" srcOrd="1" destOrd="0" parTransId="{0BFD2008-B02C-4AEE-BF7C-E8D766ED9989}" sibTransId="{1BD3AC19-8502-4D53-A4C7-1261D4E13394}"/>
    <dgm:cxn modelId="{BAE7A31D-CEB0-477D-AB89-E5E02E3B75B6}" srcId="{EA8A99C5-E2FB-448D-BC5F-B5C1A7DD6ABF}" destId="{4C42549C-06AF-470D-AF4A-A722F288B212}" srcOrd="1" destOrd="0" parTransId="{7F6D4C6D-15A1-4AB1-A1EC-6AB2FE3A7880}" sibTransId="{F40AD66C-28D4-469F-A546-8CEB13B41613}"/>
    <dgm:cxn modelId="{468FB4BC-1DE8-421D-9EDA-FB2770B96B8F}" type="presParOf" srcId="{835E6061-B7B4-43B6-82DA-7A05CF069588}" destId="{B77FE314-AB55-43DD-9DE2-6B332187CDC9}" srcOrd="0" destOrd="0" presId="urn:microsoft.com/office/officeart/2005/8/layout/matrix2"/>
    <dgm:cxn modelId="{0129F845-3D24-4436-A2C6-34EBE319B53E}" type="presParOf" srcId="{835E6061-B7B4-43B6-82DA-7A05CF069588}" destId="{C4004A66-C9C7-418A-AAD2-F3ACD514CB21}" srcOrd="1" destOrd="0" presId="urn:microsoft.com/office/officeart/2005/8/layout/matrix2"/>
    <dgm:cxn modelId="{E5CF8801-27F4-4A70-8BCA-B58B1295FD47}" type="presParOf" srcId="{835E6061-B7B4-43B6-82DA-7A05CF069588}" destId="{B7336AC0-C042-456F-A3CA-865C42C3AB09}" srcOrd="2" destOrd="0" presId="urn:microsoft.com/office/officeart/2005/8/layout/matrix2"/>
    <dgm:cxn modelId="{4AD3F9C0-56B1-4214-9951-A315D6723AD6}" type="presParOf" srcId="{835E6061-B7B4-43B6-82DA-7A05CF069588}" destId="{C7898DBD-1136-4686-B452-29E241855418}" srcOrd="3" destOrd="0" presId="urn:microsoft.com/office/officeart/2005/8/layout/matrix2"/>
    <dgm:cxn modelId="{96D1B425-0A34-4E24-A1A0-516AFB38D7D8}" type="presParOf" srcId="{835E6061-B7B4-43B6-82DA-7A05CF069588}" destId="{86161F86-E414-4C1A-AF82-68D189B514D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FE314-AB55-43DD-9DE2-6B332187CDC9}">
      <dsp:nvSpPr>
        <dsp:cNvPr id="0" name=""/>
        <dsp:cNvSpPr/>
      </dsp:nvSpPr>
      <dsp:spPr>
        <a:xfrm>
          <a:off x="206430" y="0"/>
          <a:ext cx="5635811" cy="56358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04A66-C9C7-418A-AAD2-F3ACD514CB21}">
      <dsp:nvSpPr>
        <dsp:cNvPr id="0" name=""/>
        <dsp:cNvSpPr/>
      </dsp:nvSpPr>
      <dsp:spPr>
        <a:xfrm>
          <a:off x="572758" y="366327"/>
          <a:ext cx="2254324" cy="22543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互联网</a:t>
          </a:r>
          <a:r>
            <a:rPr lang="zh-CN" altLang="en-US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云盘</a:t>
          </a:r>
          <a:endParaRPr lang="zh-CN" sz="23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视频网站存储节点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共有云盘运营支撑平台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2805" y="476374"/>
        <a:ext cx="2034230" cy="2034230"/>
      </dsp:txXfrm>
    </dsp:sp>
    <dsp:sp modelId="{B7336AC0-C042-456F-A3CA-865C42C3AB09}">
      <dsp:nvSpPr>
        <dsp:cNvPr id="0" name=""/>
        <dsp:cNvSpPr/>
      </dsp:nvSpPr>
      <dsp:spPr>
        <a:xfrm>
          <a:off x="3221589" y="366327"/>
          <a:ext cx="2254324" cy="225432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视频网站，</a:t>
          </a:r>
          <a:r>
            <a:rPr lang="en-US" altLang="zh-CN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IPTV</a:t>
          </a:r>
          <a:endParaRPr lang="zh-CN" sz="23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视频推流服务器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内容分发服务器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31636" y="476374"/>
        <a:ext cx="2034230" cy="2034230"/>
      </dsp:txXfrm>
    </dsp:sp>
    <dsp:sp modelId="{C7898DBD-1136-4686-B452-29E241855418}">
      <dsp:nvSpPr>
        <dsp:cNvPr id="0" name=""/>
        <dsp:cNvSpPr/>
      </dsp:nvSpPr>
      <dsp:spPr>
        <a:xfrm>
          <a:off x="572758" y="3015158"/>
          <a:ext cx="2254324" cy="2254324"/>
        </a:xfrm>
        <a:prstGeom prst="roundRect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高密度存储</a:t>
          </a:r>
          <a:r>
            <a:rPr lang="zh-CN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节点</a:t>
          </a:r>
          <a:endParaRPr lang="zh-CN" sz="23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云存储高密度节点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大数据高密度节点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2805" y="3125205"/>
        <a:ext cx="2034230" cy="2034230"/>
      </dsp:txXfrm>
    </dsp:sp>
    <dsp:sp modelId="{86161F86-E414-4C1A-AF82-68D189B514DE}">
      <dsp:nvSpPr>
        <dsp:cNvPr id="0" name=""/>
        <dsp:cNvSpPr/>
      </dsp:nvSpPr>
      <dsp:spPr>
        <a:xfrm>
          <a:off x="3221589" y="3015158"/>
          <a:ext cx="2254324" cy="2254324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定制化软、硬一体集成设备</a:t>
          </a:r>
          <a:endParaRPr lang="zh-CN" sz="23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高端</a:t>
          </a:r>
          <a:r>
            <a:rPr 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NVR</a:t>
          </a: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服务器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备份一体机</a:t>
          </a:r>
          <a:endParaRPr lang="zh-CN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31636" y="3125205"/>
        <a:ext cx="2034230" cy="2034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DDB69F6-033F-463B-A83E-AB9580528193}" type="datetimeFigureOut">
              <a:rPr lang="zh-CN" altLang="en-US"/>
              <a:t>15/11/10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943B4DA-09D6-408B-ABA1-A5C9E05187B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4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E98C75-3EDA-4711-A54A-6B769CBF9F1A}" type="datetimeFigureOut">
              <a:rPr lang="zh-CN" altLang="en-US"/>
              <a:t>15/11/10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A3ADA7-503B-41BA-811D-F85F6F0E7F8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9D91B-1BDC-4BE9-AFB5-3AFCFA06135B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E1493-6A7F-4A8C-A9F8-2119E3293D62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902B4-6B68-4FF4-B364-9359AE24BE7E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DBD0B9-0C0D-4162-A33F-1938A368337A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2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333375"/>
            <a:ext cx="1628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4400" b="1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11760" y="3861048"/>
            <a:ext cx="3920480" cy="122413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2000" b="1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203575" y="63817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855991-498F-4158-AB13-045DE2213AA5}" type="datetimeFigureOut">
              <a:rPr lang="zh-CN" altLang="en-US"/>
              <a:t>15/11/10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339725" y="188913"/>
            <a:ext cx="1119188" cy="5334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 marL="342900" indent="-34290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 lang="zh-CN" altLang="en-US" sz="2000" b="1" smtClean="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lang="zh-CN" altLang="en-US"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buClr>
                <a:prstClr val="black"/>
              </a:buClr>
              <a:defRPr/>
            </a:pPr>
            <a:r>
              <a:rPr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</a:p>
        </p:txBody>
      </p:sp>
      <p:cxnSp>
        <p:nvCxnSpPr>
          <p:cNvPr id="3" name="直接连接符 6"/>
          <p:cNvCxnSpPr/>
          <p:nvPr userDrawn="1"/>
        </p:nvCxnSpPr>
        <p:spPr>
          <a:xfrm>
            <a:off x="250825" y="804863"/>
            <a:ext cx="20891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16688"/>
            <a:ext cx="9144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0"/>
          <p:cNvGrpSpPr/>
          <p:nvPr userDrawn="1"/>
        </p:nvGrpSpPr>
        <p:grpSpPr bwMode="auto">
          <a:xfrm>
            <a:off x="7340600" y="188913"/>
            <a:ext cx="1585913" cy="455612"/>
            <a:chOff x="7162800" y="228600"/>
            <a:chExt cx="1586151" cy="419101"/>
          </a:xfrm>
        </p:grpSpPr>
        <p:grpSp>
          <p:nvGrpSpPr>
            <p:cNvPr id="6" name="组合 11"/>
            <p:cNvGrpSpPr/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9" name="矩形 14"/>
              <p:cNvSpPr>
                <a:spLocks noChangeArrowheads="1"/>
              </p:cNvSpPr>
              <p:nvPr/>
            </p:nvSpPr>
            <p:spPr bwMode="auto">
              <a:xfrm>
                <a:off x="6324783" y="2133614"/>
                <a:ext cx="366768" cy="36653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6358126" y="2121932"/>
                <a:ext cx="185765" cy="275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13"/>
            <p:cNvSpPr>
              <a:spLocks noChangeArrowheads="1"/>
            </p:cNvSpPr>
            <p:nvPr/>
          </p:nvSpPr>
          <p:spPr bwMode="auto">
            <a:xfrm>
              <a:off x="8229760" y="240282"/>
              <a:ext cx="76211" cy="36653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1" name="灯片编号占位符 5"/>
          <p:cNvSpPr txBox="1"/>
          <p:nvPr userDrawn="1"/>
        </p:nvSpPr>
        <p:spPr>
          <a:xfrm>
            <a:off x="8518525" y="188913"/>
            <a:ext cx="407988" cy="4111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fld id="{BC9DD446-B39C-4FE3-83B8-87FD0A82B34D}" type="slidenum">
              <a:rPr lang="zh-CN" altLang="en-US" b="1" smtClean="0">
                <a:solidFill>
                  <a:prstClr val="white"/>
                </a:solidFill>
              </a:rPr>
              <a:t>‹#›</a:t>
            </a:fld>
            <a:endParaRPr lang="en-US" altLang="zh-CN" b="1" dirty="0">
              <a:solidFill>
                <a:prstClr val="white"/>
              </a:solidFill>
            </a:endParaRP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443663" y="6519863"/>
            <a:ext cx="1341437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E818FA-49FF-4B27-A5BD-3F7504782604}" type="datetimeFigureOut">
              <a:rPr lang="zh-CN" altLang="en-US"/>
              <a:t>15/11/10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6948488" y="277813"/>
            <a:ext cx="2020887" cy="455612"/>
            <a:chOff x="7162800" y="228600"/>
            <a:chExt cx="1764210" cy="419101"/>
          </a:xfrm>
        </p:grpSpPr>
        <p:grpSp>
          <p:nvGrpSpPr>
            <p:cNvPr id="5" name="组合 11"/>
            <p:cNvGrpSpPr/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8" name="矩形 14"/>
              <p:cNvSpPr>
                <a:spLocks noChangeArrowheads="1"/>
              </p:cNvSpPr>
              <p:nvPr/>
            </p:nvSpPr>
            <p:spPr bwMode="auto">
              <a:xfrm>
                <a:off x="6324964" y="2133614"/>
                <a:ext cx="544646" cy="36653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9" name="TextBox 15"/>
              <p:cNvSpPr txBox="1">
                <a:spLocks noChangeArrowheads="1"/>
              </p:cNvSpPr>
              <p:nvPr/>
            </p:nvSpPr>
            <p:spPr bwMode="auto">
              <a:xfrm>
                <a:off x="6359610" y="2121932"/>
                <a:ext cx="184321" cy="275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3"/>
            <p:cNvSpPr>
              <a:spLocks noChangeArrowheads="1"/>
            </p:cNvSpPr>
            <p:nvPr/>
          </p:nvSpPr>
          <p:spPr bwMode="auto">
            <a:xfrm>
              <a:off x="8229919" y="240282"/>
              <a:ext cx="76222" cy="36653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0" name="灯片编号占位符 5"/>
          <p:cNvSpPr txBox="1"/>
          <p:nvPr userDrawn="1"/>
        </p:nvSpPr>
        <p:spPr>
          <a:xfrm>
            <a:off x="8367713" y="314325"/>
            <a:ext cx="601662" cy="3762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fld id="{6D03EAF4-CE68-4AF4-B8C0-12262DD1786F}" type="slidenum">
              <a:rPr lang="zh-CN" altLang="en-US" smtClean="0"/>
              <a:t>‹#›</a:t>
            </a:fld>
            <a:endParaRPr lang="en-US" altLang="zh-CN" dirty="0"/>
          </a:p>
        </p:txBody>
      </p:sp>
      <p:cxnSp>
        <p:nvCxnSpPr>
          <p:cNvPr id="13" name="直接连接符 9"/>
          <p:cNvCxnSpPr/>
          <p:nvPr userDrawn="1"/>
        </p:nvCxnSpPr>
        <p:spPr>
          <a:xfrm>
            <a:off x="250825" y="836613"/>
            <a:ext cx="432117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1" y="220398"/>
            <a:ext cx="4608512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6"/>
          </p:nvPr>
        </p:nvSpPr>
        <p:spPr>
          <a:xfrm>
            <a:off x="254348" y="1124744"/>
            <a:ext cx="8635305" cy="5328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buFont typeface="Wingdings" pitchFamily="2" charset="2"/>
              <a:buChar char="p"/>
              <a:defRPr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buFont typeface="Wingdings" pitchFamily="2" charset="2"/>
              <a:buChar char="l"/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 userDrawn="1"/>
        </p:nvGrpSpPr>
        <p:grpSpPr bwMode="auto">
          <a:xfrm>
            <a:off x="6948488" y="277813"/>
            <a:ext cx="2020887" cy="455612"/>
            <a:chOff x="7162800" y="228600"/>
            <a:chExt cx="1764210" cy="419101"/>
          </a:xfrm>
        </p:grpSpPr>
        <p:grpSp>
          <p:nvGrpSpPr>
            <p:cNvPr id="4" name="组合 11"/>
            <p:cNvGrpSpPr/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964" y="2133614"/>
                <a:ext cx="544646" cy="36653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59610" y="2121932"/>
                <a:ext cx="184321" cy="275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919" y="240282"/>
              <a:ext cx="76222" cy="36653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9" name="灯片编号占位符 5"/>
          <p:cNvSpPr txBox="1"/>
          <p:nvPr userDrawn="1"/>
        </p:nvSpPr>
        <p:spPr>
          <a:xfrm>
            <a:off x="8367713" y="314325"/>
            <a:ext cx="601662" cy="3762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fld id="{77394E86-6A02-4944-87DB-C69088DC5BBA}" type="slidenum">
              <a:rPr lang="zh-CN" altLang="en-US" smtClean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50825" y="804863"/>
            <a:ext cx="27368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57721" y="220398"/>
            <a:ext cx="4608512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2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矩形 3"/>
          <p:cNvSpPr/>
          <p:nvPr userDrawn="1"/>
        </p:nvSpPr>
        <p:spPr>
          <a:xfrm>
            <a:off x="827088" y="5451475"/>
            <a:ext cx="7610475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通讯地址：北京市海淀区东北旺西路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号中关村软件园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 </a:t>
            </a:r>
            <a:endParaRPr lang="en-US" altLang="zh-CN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邮政编码</a:t>
            </a:r>
            <a:r>
              <a:rPr lang="zh-CN" altLang="en-US" sz="1000" spc="100" dirty="0">
                <a:solidFill>
                  <a:schemeClr val="bg1"/>
                </a:solidFill>
                <a:ea typeface="+mn-ea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ea typeface="+mn-ea"/>
              </a:rPr>
              <a:t>100094 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联系电话</a:t>
            </a:r>
            <a:r>
              <a:rPr lang="zh-CN" altLang="en-US" sz="1000" spc="100" dirty="0">
                <a:solidFill>
                  <a:schemeClr val="bg1"/>
                </a:solidFill>
                <a:ea typeface="+mn-ea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ea typeface="+mn-ea"/>
              </a:rPr>
              <a:t>010-56308000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微博</a:t>
            </a:r>
            <a:r>
              <a:rPr lang="zh-CN" altLang="en-US" sz="1000" spc="100" dirty="0">
                <a:solidFill>
                  <a:schemeClr val="bg1"/>
                </a:solidFill>
                <a:ea typeface="+mn-ea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ea typeface="+mn-ea"/>
              </a:rPr>
              <a:t>http://weibo.com/zksugon     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spc="100" dirty="0">
                <a:solidFill>
                  <a:schemeClr val="bg1"/>
                </a:solidFill>
                <a:ea typeface="+mn-ea"/>
              </a:rPr>
              <a:t>EMAIL:SUGONBRAND@SUGON.COM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(web)</a:t>
            </a:r>
            <a:r>
              <a:rPr lang="zh-CN" altLang="en-US" sz="1000" spc="100" dirty="0">
                <a:solidFill>
                  <a:schemeClr val="bg1"/>
                </a:solidFill>
                <a:ea typeface="+mn-ea"/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  <a:ea typeface="+mn-ea"/>
              </a:rPr>
              <a:t>Http://www.sugon.com</a:t>
            </a:r>
            <a:endParaRPr lang="zh-CN" altLang="en-US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11163"/>
            <a:ext cx="19589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28"/>
          <a:stretch>
            <a:fillRect/>
          </a:stretch>
        </p:blipFill>
        <p:spPr bwMode="auto">
          <a:xfrm>
            <a:off x="215443" y="1720830"/>
            <a:ext cx="2841505" cy="1916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3250391" y="1752044"/>
            <a:ext cx="2606704" cy="191455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/>
          <a:stretch>
            <a:fillRect/>
          </a:stretch>
        </p:blipFill>
        <p:spPr bwMode="auto">
          <a:xfrm>
            <a:off x="6084168" y="1734308"/>
            <a:ext cx="2825145" cy="19052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8" name="TextBox 8"/>
          <p:cNvSpPr txBox="1"/>
          <p:nvPr userDrawn="1"/>
        </p:nvSpPr>
        <p:spPr>
          <a:xfrm>
            <a:off x="2555875" y="4149725"/>
            <a:ext cx="4537075" cy="8636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 lvl="0" indent="0">
              <a:spcBef>
                <a:spcPct val="20000"/>
              </a:spcBef>
              <a:buFont typeface="Arial" pitchFamily="34" charset="0"/>
              <a:buNone/>
              <a:defRPr sz="2400" b="1">
                <a:latin typeface="华文中宋" pitchFamily="2" charset="-122"/>
                <a:ea typeface="华文中宋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内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5"/>
          <p:cNvSpPr txBox="1"/>
          <p:nvPr/>
        </p:nvSpPr>
        <p:spPr>
          <a:xfrm>
            <a:off x="8285163" y="285750"/>
            <a:ext cx="590550" cy="6350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AC41F20D-4B8F-4A37-8CAA-14EA59E72B2F}" type="slidenum">
              <a:rPr lang="zh-CN" altLang="en-US" smtClean="0"/>
              <a:t>‹#›</a:t>
            </a:fld>
            <a:endParaRPr lang="en-US" altLang="zh-CN" dirty="0"/>
          </a:p>
        </p:txBody>
      </p:sp>
      <p:grpSp>
        <p:nvGrpSpPr>
          <p:cNvPr id="7" name="组合 10"/>
          <p:cNvGrpSpPr/>
          <p:nvPr userDrawn="1"/>
        </p:nvGrpSpPr>
        <p:grpSpPr bwMode="auto">
          <a:xfrm>
            <a:off x="7340600" y="188913"/>
            <a:ext cx="1585913" cy="455612"/>
            <a:chOff x="7162800" y="228600"/>
            <a:chExt cx="1586151" cy="419101"/>
          </a:xfrm>
        </p:grpSpPr>
        <p:grpSp>
          <p:nvGrpSpPr>
            <p:cNvPr id="9" name="组合 11"/>
            <p:cNvGrpSpPr/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12" name="矩形 14"/>
              <p:cNvSpPr>
                <a:spLocks noChangeArrowheads="1"/>
              </p:cNvSpPr>
              <p:nvPr/>
            </p:nvSpPr>
            <p:spPr bwMode="auto">
              <a:xfrm>
                <a:off x="6324783" y="2133614"/>
                <a:ext cx="366768" cy="36653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6358126" y="2121932"/>
                <a:ext cx="185765" cy="275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3"/>
            <p:cNvSpPr>
              <a:spLocks noChangeArrowheads="1"/>
            </p:cNvSpPr>
            <p:nvPr/>
          </p:nvSpPr>
          <p:spPr bwMode="auto">
            <a:xfrm>
              <a:off x="8229760" y="240282"/>
              <a:ext cx="76211" cy="36653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4" name="灯片编号占位符 5"/>
          <p:cNvSpPr txBox="1"/>
          <p:nvPr userDrawn="1"/>
        </p:nvSpPr>
        <p:spPr>
          <a:xfrm>
            <a:off x="8518525" y="188913"/>
            <a:ext cx="517525" cy="4111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fld id="{6A04BEDE-1FA1-4C52-A261-9F36DC229818}" type="slidenum">
              <a:rPr lang="zh-CN" altLang="en-US" b="1" smtClean="0">
                <a:solidFill>
                  <a:prstClr val="white"/>
                </a:solidFill>
              </a:rPr>
              <a:t>‹#›</a:t>
            </a:fld>
            <a:endParaRPr lang="en-US" altLang="zh-CN" b="1" dirty="0">
              <a:solidFill>
                <a:prstClr val="white"/>
              </a:solidFill>
            </a:endParaRPr>
          </a:p>
        </p:txBody>
      </p:sp>
      <p:cxnSp>
        <p:nvCxnSpPr>
          <p:cNvPr id="15" name="直接连接符 13"/>
          <p:cNvCxnSpPr/>
          <p:nvPr userDrawn="1"/>
        </p:nvCxnSpPr>
        <p:spPr>
          <a:xfrm>
            <a:off x="250825" y="765175"/>
            <a:ext cx="2881313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 userDrawn="1"/>
        </p:nvSpPr>
        <p:spPr>
          <a:xfrm rot="19562019">
            <a:off x="-53229" y="2933751"/>
            <a:ext cx="88959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b="1" dirty="0" err="1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Sugon</a:t>
            </a:r>
            <a:r>
              <a:rPr lang="en-US" altLang="zh-CN" sz="8800" b="1" dirty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confidential</a:t>
            </a:r>
            <a:endParaRPr lang="zh-CN" altLang="en-US" sz="8800" b="1" dirty="0"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>
          <a:xfrm>
            <a:off x="467544" y="1028733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79512" y="193221"/>
            <a:ext cx="4608512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>
              <a:buNone/>
              <a:defRPr lang="zh-CN" altLang="en-US" sz="2800" b="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52" y="240130"/>
            <a:ext cx="1438184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8520880" y="317814"/>
            <a:ext cx="38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Ctr="0" compatLnSpc="1"/>
          <a:lstStyle/>
          <a:p>
            <a:r>
              <a:rPr altLang="zh-CN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Product </a:t>
            </a:r>
            <a:r>
              <a:rPr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I</a:t>
            </a:r>
            <a:r>
              <a:rPr altLang="zh-CN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ntroduction</a:t>
            </a:r>
            <a:r>
              <a:rPr lang="en-US" altLang="zh-CN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of Sugon S640-G20</a:t>
            </a:r>
          </a:p>
        </p:txBody>
      </p:sp>
      <p:sp>
        <p:nvSpPr>
          <p:cNvPr id="10242" name="副标题 2"/>
          <p:cNvSpPr>
            <a:spLocks noGrp="1"/>
          </p:cNvSpPr>
          <p:nvPr>
            <p:ph type="subTitle" idx="1"/>
          </p:nvPr>
        </p:nvSpPr>
        <p:spPr bwMode="auto">
          <a:xfrm>
            <a:off x="2611438" y="3860800"/>
            <a:ext cx="3921125" cy="1223963"/>
          </a:xfrm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zh-CN" smtClean="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Storage product division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S650G20 Product Features 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10800000">
            <a:off x="3055938" y="1074738"/>
            <a:ext cx="3028950" cy="277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 rot="-7200000">
            <a:off x="4252119" y="1756569"/>
            <a:ext cx="3028950" cy="277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7200000" flipH="1">
            <a:off x="1839119" y="1756569"/>
            <a:ext cx="3028950" cy="277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7200000" flipV="1">
            <a:off x="4252119" y="3134519"/>
            <a:ext cx="3028950" cy="277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-7200000" flipH="1" flipV="1">
            <a:off x="1839119" y="3134519"/>
            <a:ext cx="3028950" cy="277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3008313" y="2289175"/>
            <a:ext cx="3095625" cy="3095625"/>
          </a:xfrm>
          <a:prstGeom prst="ellipse">
            <a:avLst/>
          </a:prstGeom>
          <a:solidFill>
            <a:srgbClr val="FFFFFF">
              <a:alpha val="25098"/>
            </a:srgbClr>
          </a:solidFill>
          <a:ln w="12700">
            <a:solidFill>
              <a:srgbClr val="FFFFFF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3135313" y="2416175"/>
            <a:ext cx="2843212" cy="2843213"/>
          </a:xfrm>
          <a:prstGeom prst="ellipse">
            <a:avLst/>
          </a:prstGeom>
          <a:solidFill>
            <a:schemeClr val="bg1">
              <a:lumMod val="95000"/>
              <a:alpha val="50195"/>
            </a:schemeClr>
          </a:solidFill>
          <a:ln w="57150">
            <a:solidFill>
              <a:schemeClr val="bg1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rc 38"/>
          <p:cNvSpPr/>
          <p:nvPr/>
        </p:nvSpPr>
        <p:spPr bwMode="auto">
          <a:xfrm rot="-2700000">
            <a:off x="3952875" y="2401888"/>
            <a:ext cx="1208088" cy="1200150"/>
          </a:xfrm>
          <a:custGeom>
            <a:avLst/>
            <a:gdLst>
              <a:gd name="T0" fmla="*/ 21130605 w 20772"/>
              <a:gd name="T1" fmla="*/ 0 h 20677"/>
              <a:gd name="T2" fmla="*/ 70261731 w 20772"/>
              <a:gd name="T3" fmla="*/ 49705662 h 20677"/>
              <a:gd name="T4" fmla="*/ 0 w 20772"/>
              <a:gd name="T5" fmla="*/ 69660012 h 20677"/>
              <a:gd name="T6" fmla="*/ 0 60000 65536"/>
              <a:gd name="T7" fmla="*/ 0 60000 65536"/>
              <a:gd name="T8" fmla="*/ 0 60000 65536"/>
              <a:gd name="T9" fmla="*/ 0 w 20772"/>
              <a:gd name="T10" fmla="*/ 0 h 20677"/>
              <a:gd name="T11" fmla="*/ 20772 w 20772"/>
              <a:gd name="T12" fmla="*/ 20677 h 206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2" h="20677" fill="none" extrusionOk="0">
                <a:moveTo>
                  <a:pt x="6246" y="0"/>
                </a:moveTo>
                <a:cubicBezTo>
                  <a:pt x="13283" y="2126"/>
                  <a:pt x="18756" y="7684"/>
                  <a:pt x="20772" y="14753"/>
                </a:cubicBezTo>
              </a:path>
              <a:path w="20772" h="20677" stroke="0" extrusionOk="0">
                <a:moveTo>
                  <a:pt x="6246" y="0"/>
                </a:moveTo>
                <a:cubicBezTo>
                  <a:pt x="13283" y="2126"/>
                  <a:pt x="18756" y="7684"/>
                  <a:pt x="20772" y="14753"/>
                </a:cubicBezTo>
                <a:lnTo>
                  <a:pt x="0" y="2067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rc 39"/>
          <p:cNvSpPr/>
          <p:nvPr/>
        </p:nvSpPr>
        <p:spPr bwMode="auto">
          <a:xfrm rot="884024">
            <a:off x="4687888" y="2820988"/>
            <a:ext cx="1200150" cy="1196975"/>
          </a:xfrm>
          <a:custGeom>
            <a:avLst/>
            <a:gdLst>
              <a:gd name="T0" fmla="*/ 21555207 w 20646"/>
              <a:gd name="T1" fmla="*/ 0 h 20637"/>
              <a:gd name="T2" fmla="*/ 69764607 w 20646"/>
              <a:gd name="T3" fmla="*/ 48073881 h 20637"/>
              <a:gd name="T4" fmla="*/ 0 w 20646"/>
              <a:gd name="T5" fmla="*/ 69426235 h 20637"/>
              <a:gd name="T6" fmla="*/ 0 60000 65536"/>
              <a:gd name="T7" fmla="*/ 0 60000 65536"/>
              <a:gd name="T8" fmla="*/ 0 60000 65536"/>
              <a:gd name="T9" fmla="*/ 0 w 20646"/>
              <a:gd name="T10" fmla="*/ 0 h 20637"/>
              <a:gd name="T11" fmla="*/ 20646 w 20646"/>
              <a:gd name="T12" fmla="*/ 20637 h 20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6" h="20637" fill="none" extrusionOk="0">
                <a:moveTo>
                  <a:pt x="6378" y="0"/>
                </a:moveTo>
                <a:cubicBezTo>
                  <a:pt x="13205" y="2110"/>
                  <a:pt x="18546" y="7460"/>
                  <a:pt x="20646" y="14289"/>
                </a:cubicBezTo>
              </a:path>
              <a:path w="20646" h="20637" stroke="0" extrusionOk="0">
                <a:moveTo>
                  <a:pt x="6378" y="0"/>
                </a:moveTo>
                <a:cubicBezTo>
                  <a:pt x="13205" y="2110"/>
                  <a:pt x="18546" y="7460"/>
                  <a:pt x="20646" y="14289"/>
                </a:cubicBezTo>
                <a:lnTo>
                  <a:pt x="0" y="206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Arc 40"/>
          <p:cNvSpPr/>
          <p:nvPr/>
        </p:nvSpPr>
        <p:spPr bwMode="auto">
          <a:xfrm rot="4500000">
            <a:off x="4710113" y="3662362"/>
            <a:ext cx="1200150" cy="1216025"/>
          </a:xfrm>
          <a:custGeom>
            <a:avLst/>
            <a:gdLst>
              <a:gd name="T0" fmla="*/ 18102253 w 20690"/>
              <a:gd name="T1" fmla="*/ 0 h 20919"/>
              <a:gd name="T2" fmla="*/ 69616244 w 20690"/>
              <a:gd name="T3" fmla="*/ 49730472 h 20919"/>
              <a:gd name="T4" fmla="*/ 0 w 20690"/>
              <a:gd name="T5" fmla="*/ 70687741 h 20919"/>
              <a:gd name="T6" fmla="*/ 0 60000 65536"/>
              <a:gd name="T7" fmla="*/ 0 60000 65536"/>
              <a:gd name="T8" fmla="*/ 0 60000 65536"/>
              <a:gd name="T9" fmla="*/ 0 w 20690"/>
              <a:gd name="T10" fmla="*/ 0 h 20919"/>
              <a:gd name="T11" fmla="*/ 20690 w 20690"/>
              <a:gd name="T12" fmla="*/ 20919 h 20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0" h="20919" fill="none" extrusionOk="0">
                <a:moveTo>
                  <a:pt x="5380" y="-1"/>
                </a:moveTo>
                <a:cubicBezTo>
                  <a:pt x="12709" y="1884"/>
                  <a:pt x="18517" y="7467"/>
                  <a:pt x="20690" y="14716"/>
                </a:cubicBezTo>
              </a:path>
              <a:path w="20690" h="20919" stroke="0" extrusionOk="0">
                <a:moveTo>
                  <a:pt x="5380" y="-1"/>
                </a:moveTo>
                <a:cubicBezTo>
                  <a:pt x="12709" y="1884"/>
                  <a:pt x="18517" y="7467"/>
                  <a:pt x="20690" y="14716"/>
                </a:cubicBezTo>
                <a:lnTo>
                  <a:pt x="0" y="209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rc 41"/>
          <p:cNvSpPr/>
          <p:nvPr/>
        </p:nvSpPr>
        <p:spPr bwMode="auto">
          <a:xfrm rot="20724172" flipH="1">
            <a:off x="3217863" y="2814638"/>
            <a:ext cx="1203325" cy="1203325"/>
          </a:xfrm>
          <a:custGeom>
            <a:avLst/>
            <a:gdLst>
              <a:gd name="T0" fmla="*/ 20396254 w 20704"/>
              <a:gd name="T1" fmla="*/ 0 h 20739"/>
              <a:gd name="T2" fmla="*/ 69937747 w 20704"/>
              <a:gd name="T3" fmla="*/ 49094948 h 20739"/>
              <a:gd name="T4" fmla="*/ 0 w 20704"/>
              <a:gd name="T5" fmla="*/ 69819717 h 20739"/>
              <a:gd name="T6" fmla="*/ 0 60000 65536"/>
              <a:gd name="T7" fmla="*/ 0 60000 65536"/>
              <a:gd name="T8" fmla="*/ 0 60000 65536"/>
              <a:gd name="T9" fmla="*/ 0 w 20704"/>
              <a:gd name="T10" fmla="*/ 0 h 20739"/>
              <a:gd name="T11" fmla="*/ 20704 w 20704"/>
              <a:gd name="T12" fmla="*/ 20739 h 207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04" h="20739" fill="none" extrusionOk="0">
                <a:moveTo>
                  <a:pt x="6037" y="0"/>
                </a:moveTo>
                <a:cubicBezTo>
                  <a:pt x="13087" y="2052"/>
                  <a:pt x="18611" y="7545"/>
                  <a:pt x="20704" y="14582"/>
                </a:cubicBezTo>
              </a:path>
              <a:path w="20704" h="20739" stroke="0" extrusionOk="0">
                <a:moveTo>
                  <a:pt x="6037" y="0"/>
                </a:moveTo>
                <a:cubicBezTo>
                  <a:pt x="13087" y="2052"/>
                  <a:pt x="18611" y="7545"/>
                  <a:pt x="20704" y="14582"/>
                </a:cubicBezTo>
                <a:lnTo>
                  <a:pt x="0" y="207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rc 42"/>
          <p:cNvSpPr/>
          <p:nvPr/>
        </p:nvSpPr>
        <p:spPr bwMode="auto">
          <a:xfrm rot="17100000" flipH="1">
            <a:off x="3229769" y="3663157"/>
            <a:ext cx="1193800" cy="1211262"/>
          </a:xfrm>
          <a:custGeom>
            <a:avLst/>
            <a:gdLst>
              <a:gd name="T0" fmla="*/ 18960565 w 20584"/>
              <a:gd name="T1" fmla="*/ 0 h 20851"/>
              <a:gd name="T2" fmla="*/ 69236227 w 20584"/>
              <a:gd name="T3" fmla="*/ 48277016 h 20851"/>
              <a:gd name="T4" fmla="*/ 0 w 20584"/>
              <a:gd name="T5" fmla="*/ 70363805 h 20851"/>
              <a:gd name="T6" fmla="*/ 0 60000 65536"/>
              <a:gd name="T7" fmla="*/ 0 60000 65536"/>
              <a:gd name="T8" fmla="*/ 0 60000 65536"/>
              <a:gd name="T9" fmla="*/ 0 w 20584"/>
              <a:gd name="T10" fmla="*/ 0 h 20851"/>
              <a:gd name="T11" fmla="*/ 20584 w 20584"/>
              <a:gd name="T12" fmla="*/ 20851 h 208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84" h="20851" fill="none" extrusionOk="0">
                <a:moveTo>
                  <a:pt x="5637" y="-1"/>
                </a:moveTo>
                <a:cubicBezTo>
                  <a:pt x="12728" y="1916"/>
                  <a:pt x="18358" y="7305"/>
                  <a:pt x="20584" y="14305"/>
                </a:cubicBezTo>
              </a:path>
              <a:path w="20584" h="20851" stroke="0" extrusionOk="0">
                <a:moveTo>
                  <a:pt x="5637" y="-1"/>
                </a:moveTo>
                <a:cubicBezTo>
                  <a:pt x="12728" y="1916"/>
                  <a:pt x="18358" y="7305"/>
                  <a:pt x="20584" y="14305"/>
                </a:cubicBezTo>
                <a:lnTo>
                  <a:pt x="0" y="2085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Arc 43"/>
          <p:cNvSpPr/>
          <p:nvPr/>
        </p:nvSpPr>
        <p:spPr bwMode="auto">
          <a:xfrm rot="-2700000">
            <a:off x="4143375" y="2851150"/>
            <a:ext cx="831850" cy="828675"/>
          </a:xfrm>
          <a:custGeom>
            <a:avLst/>
            <a:gdLst>
              <a:gd name="T0" fmla="*/ 9843537 w 20757"/>
              <a:gd name="T1" fmla="*/ 0 h 20712"/>
              <a:gd name="T2" fmla="*/ 33336916 w 20757"/>
              <a:gd name="T3" fmla="*/ 23590312 h 20712"/>
              <a:gd name="T4" fmla="*/ 0 w 20757"/>
              <a:gd name="T5" fmla="*/ 33154799 h 20712"/>
              <a:gd name="T6" fmla="*/ 0 60000 65536"/>
              <a:gd name="T7" fmla="*/ 0 60000 65536"/>
              <a:gd name="T8" fmla="*/ 0 60000 65536"/>
              <a:gd name="T9" fmla="*/ 0 w 20757"/>
              <a:gd name="T10" fmla="*/ 0 h 20712"/>
              <a:gd name="T11" fmla="*/ 20757 w 20757"/>
              <a:gd name="T12" fmla="*/ 20712 h 20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57" h="20712" fill="none" extrusionOk="0">
                <a:moveTo>
                  <a:pt x="6129" y="-1"/>
                </a:moveTo>
                <a:cubicBezTo>
                  <a:pt x="13201" y="2092"/>
                  <a:pt x="18716" y="7649"/>
                  <a:pt x="20757" y="14736"/>
                </a:cubicBezTo>
              </a:path>
              <a:path w="20757" h="20712" stroke="0" extrusionOk="0">
                <a:moveTo>
                  <a:pt x="6129" y="-1"/>
                </a:moveTo>
                <a:cubicBezTo>
                  <a:pt x="13201" y="2092"/>
                  <a:pt x="18716" y="7649"/>
                  <a:pt x="20757" y="14736"/>
                </a:cubicBezTo>
                <a:lnTo>
                  <a:pt x="0" y="2071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Arc 44"/>
          <p:cNvSpPr/>
          <p:nvPr/>
        </p:nvSpPr>
        <p:spPr bwMode="auto">
          <a:xfrm rot="884024">
            <a:off x="4651375" y="3133725"/>
            <a:ext cx="827088" cy="830263"/>
          </a:xfrm>
          <a:custGeom>
            <a:avLst/>
            <a:gdLst>
              <a:gd name="T0" fmla="*/ 9658892 w 20590"/>
              <a:gd name="T1" fmla="*/ 0 h 20754"/>
              <a:gd name="T2" fmla="*/ 33223628 w 20590"/>
              <a:gd name="T3" fmla="*/ 22765598 h 20754"/>
              <a:gd name="T4" fmla="*/ 0 w 20590"/>
              <a:gd name="T5" fmla="*/ 33214558 h 20754"/>
              <a:gd name="T6" fmla="*/ 0 60000 65536"/>
              <a:gd name="T7" fmla="*/ 0 60000 65536"/>
              <a:gd name="T8" fmla="*/ 0 60000 65536"/>
              <a:gd name="T9" fmla="*/ 0 w 20590"/>
              <a:gd name="T10" fmla="*/ 0 h 20754"/>
              <a:gd name="T11" fmla="*/ 20590 w 20590"/>
              <a:gd name="T12" fmla="*/ 20754 h 20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90" h="20754" fill="none" extrusionOk="0">
                <a:moveTo>
                  <a:pt x="5985" y="0"/>
                </a:moveTo>
                <a:cubicBezTo>
                  <a:pt x="12926" y="2001"/>
                  <a:pt x="18406" y="7339"/>
                  <a:pt x="20589" y="14225"/>
                </a:cubicBezTo>
              </a:path>
              <a:path w="20590" h="20754" stroke="0" extrusionOk="0">
                <a:moveTo>
                  <a:pt x="5985" y="0"/>
                </a:moveTo>
                <a:cubicBezTo>
                  <a:pt x="12926" y="2001"/>
                  <a:pt x="18406" y="7339"/>
                  <a:pt x="20589" y="14225"/>
                </a:cubicBezTo>
                <a:lnTo>
                  <a:pt x="0" y="207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Arc 45"/>
          <p:cNvSpPr/>
          <p:nvPr/>
        </p:nvSpPr>
        <p:spPr bwMode="auto">
          <a:xfrm rot="4500000">
            <a:off x="4663281" y="3720307"/>
            <a:ext cx="828675" cy="836612"/>
          </a:xfrm>
          <a:custGeom>
            <a:avLst/>
            <a:gdLst>
              <a:gd name="T0" fmla="*/ 8947833 w 20718"/>
              <a:gd name="T1" fmla="*/ 0 h 20863"/>
              <a:gd name="T2" fmla="*/ 33145198 w 20718"/>
              <a:gd name="T3" fmla="*/ 23723283 h 20863"/>
              <a:gd name="T4" fmla="*/ 0 w 20718"/>
              <a:gd name="T5" fmla="*/ 33548367 h 20863"/>
              <a:gd name="T6" fmla="*/ 0 60000 65536"/>
              <a:gd name="T7" fmla="*/ 0 60000 65536"/>
              <a:gd name="T8" fmla="*/ 0 60000 65536"/>
              <a:gd name="T9" fmla="*/ 0 w 20718"/>
              <a:gd name="T10" fmla="*/ 0 h 20863"/>
              <a:gd name="T11" fmla="*/ 20718 w 20718"/>
              <a:gd name="T12" fmla="*/ 20863 h 20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18" h="20863" fill="none" extrusionOk="0">
                <a:moveTo>
                  <a:pt x="5593" y="-1"/>
                </a:moveTo>
                <a:cubicBezTo>
                  <a:pt x="12859" y="1947"/>
                  <a:pt x="18589" y="7536"/>
                  <a:pt x="20717" y="14753"/>
                </a:cubicBezTo>
              </a:path>
              <a:path w="20718" h="20863" stroke="0" extrusionOk="0">
                <a:moveTo>
                  <a:pt x="5593" y="-1"/>
                </a:moveTo>
                <a:cubicBezTo>
                  <a:pt x="12859" y="1947"/>
                  <a:pt x="18589" y="7536"/>
                  <a:pt x="20717" y="14753"/>
                </a:cubicBezTo>
                <a:lnTo>
                  <a:pt x="0" y="2086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rc 46"/>
          <p:cNvSpPr/>
          <p:nvPr/>
        </p:nvSpPr>
        <p:spPr bwMode="auto">
          <a:xfrm rot="20724172" flipH="1">
            <a:off x="3640138" y="3140075"/>
            <a:ext cx="827087" cy="825500"/>
          </a:xfrm>
          <a:custGeom>
            <a:avLst/>
            <a:gdLst>
              <a:gd name="T0" fmla="*/ 10212074 w 20600"/>
              <a:gd name="T1" fmla="*/ 0 h 20650"/>
              <a:gd name="T2" fmla="*/ 33207420 w 20600"/>
              <a:gd name="T3" fmla="*/ 22618981 h 20650"/>
              <a:gd name="T4" fmla="*/ 0 w 20600"/>
              <a:gd name="T5" fmla="*/ 33000010 h 20650"/>
              <a:gd name="T6" fmla="*/ 0 60000 65536"/>
              <a:gd name="T7" fmla="*/ 0 60000 65536"/>
              <a:gd name="T8" fmla="*/ 0 60000 65536"/>
              <a:gd name="T9" fmla="*/ 0 w 20600"/>
              <a:gd name="T10" fmla="*/ 0 h 20650"/>
              <a:gd name="T11" fmla="*/ 20600 w 20600"/>
              <a:gd name="T12" fmla="*/ 20650 h 20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00" h="20650" fill="none" extrusionOk="0">
                <a:moveTo>
                  <a:pt x="6335" y="-1"/>
                </a:moveTo>
                <a:cubicBezTo>
                  <a:pt x="13128" y="2084"/>
                  <a:pt x="18462" y="7376"/>
                  <a:pt x="20600" y="14153"/>
                </a:cubicBezTo>
              </a:path>
              <a:path w="20600" h="20650" stroke="0" extrusionOk="0">
                <a:moveTo>
                  <a:pt x="6335" y="-1"/>
                </a:moveTo>
                <a:cubicBezTo>
                  <a:pt x="13128" y="2084"/>
                  <a:pt x="18462" y="7376"/>
                  <a:pt x="20600" y="14153"/>
                </a:cubicBezTo>
                <a:lnTo>
                  <a:pt x="0" y="206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Arc 47"/>
          <p:cNvSpPr/>
          <p:nvPr/>
        </p:nvSpPr>
        <p:spPr bwMode="auto">
          <a:xfrm rot="17100000" flipH="1">
            <a:off x="3639344" y="3720306"/>
            <a:ext cx="825500" cy="833438"/>
          </a:xfrm>
          <a:custGeom>
            <a:avLst/>
            <a:gdLst>
              <a:gd name="T0" fmla="*/ 9181383 w 20653"/>
              <a:gd name="T1" fmla="*/ 0 h 20821"/>
              <a:gd name="T2" fmla="*/ 32995216 w 20653"/>
              <a:gd name="T3" fmla="*/ 23226907 h 20821"/>
              <a:gd name="T4" fmla="*/ 0 w 20653"/>
              <a:gd name="T5" fmla="*/ 33361455 h 20821"/>
              <a:gd name="T6" fmla="*/ 0 60000 65536"/>
              <a:gd name="T7" fmla="*/ 0 60000 65536"/>
              <a:gd name="T8" fmla="*/ 0 60000 65536"/>
              <a:gd name="T9" fmla="*/ 0 w 20653"/>
              <a:gd name="T10" fmla="*/ 0 h 20821"/>
              <a:gd name="T11" fmla="*/ 20653 w 20653"/>
              <a:gd name="T12" fmla="*/ 20821 h 20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53" h="20821" fill="none" extrusionOk="0">
                <a:moveTo>
                  <a:pt x="5747" y="-1"/>
                </a:moveTo>
                <a:cubicBezTo>
                  <a:pt x="12867" y="1965"/>
                  <a:pt x="18490" y="7432"/>
                  <a:pt x="20653" y="14495"/>
                </a:cubicBezTo>
              </a:path>
              <a:path w="20653" h="20821" stroke="0" extrusionOk="0">
                <a:moveTo>
                  <a:pt x="5747" y="-1"/>
                </a:moveTo>
                <a:cubicBezTo>
                  <a:pt x="12867" y="1965"/>
                  <a:pt x="18490" y="7432"/>
                  <a:pt x="20653" y="14495"/>
                </a:cubicBezTo>
                <a:lnTo>
                  <a:pt x="0" y="208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887788" y="3151188"/>
            <a:ext cx="1368425" cy="13684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0" name="Oval 49"/>
          <p:cNvSpPr>
            <a:spLocks noChangeArrowheads="1"/>
          </p:cNvSpPr>
          <p:nvPr/>
        </p:nvSpPr>
        <p:spPr bwMode="auto">
          <a:xfrm>
            <a:off x="3959225" y="3235325"/>
            <a:ext cx="1223963" cy="122078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</a:ln>
        </p:spPr>
        <p:txBody>
          <a:bodyPr wrap="none" anchor="ctr"/>
          <a:lstStyle/>
          <a:p>
            <a:pPr algn="ctr" latinLnBrk="1"/>
            <a:endParaRPr kumimoji="1" lang="zh-CN" altLang="zh-CN" sz="1600">
              <a:latin typeface="微软雅黑"/>
              <a:ea typeface="微软雅黑"/>
              <a:cs typeface="HY견고딕"/>
            </a:endParaRPr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3960813" y="3236913"/>
            <a:ext cx="1220787" cy="1220787"/>
          </a:xfrm>
          <a:custGeom>
            <a:avLst/>
            <a:gdLst>
              <a:gd name="T0" fmla="*/ 34498199 w 21600"/>
              <a:gd name="T1" fmla="*/ 0 h 21600"/>
              <a:gd name="T2" fmla="*/ 10103482 w 21600"/>
              <a:gd name="T3" fmla="*/ 10103490 h 21600"/>
              <a:gd name="T4" fmla="*/ 0 w 21600"/>
              <a:gd name="T5" fmla="*/ 34498227 h 21600"/>
              <a:gd name="T6" fmla="*/ 10103482 w 21600"/>
              <a:gd name="T7" fmla="*/ 58892954 h 21600"/>
              <a:gd name="T8" fmla="*/ 34498199 w 21600"/>
              <a:gd name="T9" fmla="*/ 68996454 h 21600"/>
              <a:gd name="T10" fmla="*/ 58892849 w 21600"/>
              <a:gd name="T11" fmla="*/ 58892954 h 21600"/>
              <a:gd name="T12" fmla="*/ 68996341 w 21600"/>
              <a:gd name="T13" fmla="*/ 34498227 h 21600"/>
              <a:gd name="T14" fmla="*/ 58892849 w 21600"/>
              <a:gd name="T15" fmla="*/ 1010349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1" y="10800"/>
                </a:moveTo>
                <a:cubicBezTo>
                  <a:pt x="451" y="16516"/>
                  <a:pt x="5084" y="21149"/>
                  <a:pt x="10800" y="21149"/>
                </a:cubicBezTo>
                <a:cubicBezTo>
                  <a:pt x="16516" y="21149"/>
                  <a:pt x="21149" y="16516"/>
                  <a:pt x="21149" y="10800"/>
                </a:cubicBezTo>
                <a:cubicBezTo>
                  <a:pt x="21149" y="5084"/>
                  <a:pt x="16516" y="451"/>
                  <a:pt x="10800" y="451"/>
                </a:cubicBezTo>
                <a:cubicBezTo>
                  <a:pt x="5084" y="451"/>
                  <a:pt x="451" y="5084"/>
                  <a:pt x="451" y="108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2" name="Picture 105" descr="02章_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135438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06" descr="02章_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388" y="3271838"/>
            <a:ext cx="188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107" descr="02章_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2911475"/>
            <a:ext cx="188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108" descr="02章_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43275"/>
            <a:ext cx="188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109" descr="02章_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135438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7" name="AutoShape 120"/>
          <p:cNvSpPr>
            <a:spLocks noChangeArrowheads="1"/>
          </p:cNvSpPr>
          <p:nvPr/>
        </p:nvSpPr>
        <p:spPr bwMode="auto">
          <a:xfrm>
            <a:off x="4268788" y="2587625"/>
            <a:ext cx="604837" cy="306388"/>
          </a:xfrm>
          <a:prstGeom prst="roundRect">
            <a:avLst>
              <a:gd name="adj" fmla="val 50000"/>
            </a:avLst>
          </a:prstGeom>
          <a:noFill/>
          <a:ln w="12700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20508" name="AutoShape 121"/>
          <p:cNvSpPr>
            <a:spLocks noChangeArrowheads="1"/>
          </p:cNvSpPr>
          <p:nvPr/>
        </p:nvSpPr>
        <p:spPr bwMode="auto">
          <a:xfrm>
            <a:off x="3311525" y="4171950"/>
            <a:ext cx="604838" cy="307975"/>
          </a:xfrm>
          <a:prstGeom prst="roundRect">
            <a:avLst>
              <a:gd name="adj" fmla="val 50000"/>
            </a:avLst>
          </a:prstGeom>
          <a:noFill/>
          <a:ln w="12700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20509" name="AutoShape 122"/>
          <p:cNvSpPr>
            <a:spLocks noChangeArrowheads="1"/>
          </p:cNvSpPr>
          <p:nvPr/>
        </p:nvSpPr>
        <p:spPr bwMode="auto">
          <a:xfrm>
            <a:off x="5256213" y="4171950"/>
            <a:ext cx="604837" cy="306388"/>
          </a:xfrm>
          <a:prstGeom prst="roundRect">
            <a:avLst>
              <a:gd name="adj" fmla="val 50000"/>
            </a:avLst>
          </a:prstGeom>
          <a:noFill/>
          <a:ln w="12700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5</a:t>
            </a:r>
          </a:p>
        </p:txBody>
      </p:sp>
      <p:sp>
        <p:nvSpPr>
          <p:cNvPr id="20510" name="AutoShape 123"/>
          <p:cNvSpPr>
            <a:spLocks noChangeArrowheads="1"/>
          </p:cNvSpPr>
          <p:nvPr/>
        </p:nvSpPr>
        <p:spPr bwMode="auto">
          <a:xfrm>
            <a:off x="5256213" y="3235325"/>
            <a:ext cx="604837" cy="306388"/>
          </a:xfrm>
          <a:prstGeom prst="roundRect">
            <a:avLst>
              <a:gd name="adj" fmla="val 50000"/>
            </a:avLst>
          </a:prstGeom>
          <a:noFill/>
          <a:ln w="12700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4</a:t>
            </a:r>
          </a:p>
        </p:txBody>
      </p:sp>
      <p:sp>
        <p:nvSpPr>
          <p:cNvPr id="20511" name="AutoShape 124"/>
          <p:cNvSpPr>
            <a:spLocks noChangeArrowheads="1"/>
          </p:cNvSpPr>
          <p:nvPr/>
        </p:nvSpPr>
        <p:spPr bwMode="auto">
          <a:xfrm>
            <a:off x="3282950" y="3235325"/>
            <a:ext cx="604838" cy="306388"/>
          </a:xfrm>
          <a:prstGeom prst="roundRect">
            <a:avLst>
              <a:gd name="adj" fmla="val 50000"/>
            </a:avLst>
          </a:prstGeom>
          <a:noFill/>
          <a:ln w="12700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</a:t>
            </a:r>
          </a:p>
        </p:txBody>
      </p:sp>
      <p:sp>
        <p:nvSpPr>
          <p:cNvPr id="20512" name="Text Box 17"/>
          <p:cNvSpPr txBox="1">
            <a:spLocks noChangeArrowheads="1"/>
          </p:cNvSpPr>
          <p:nvPr/>
        </p:nvSpPr>
        <p:spPr bwMode="gray">
          <a:xfrm>
            <a:off x="3959225" y="3644900"/>
            <a:ext cx="1214438" cy="36988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Arial" charset="0"/>
              </a:rPr>
              <a:t>S650G20</a:t>
            </a:r>
            <a:endParaRPr lang="en-US" altLang="ko-KR" b="1">
              <a:solidFill>
                <a:srgbClr val="FFFFFF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5930900" y="4503738"/>
            <a:ext cx="1774825" cy="481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/>
          <a:lstStyle/>
          <a:p>
            <a:r>
              <a:rPr lang="en-US" altLang="zh-CN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Low CTO</a:t>
            </a:r>
            <a:endParaRPr lang="en-US" altLang="ko-KR" sz="2000" b="1">
              <a:solidFill>
                <a:srgbClr val="404040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6084888" y="2492375"/>
            <a:ext cx="1774825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/>
          <a:lstStyle/>
          <a:p>
            <a:r>
              <a:rPr lang="en-US" altLang="zh-CN" sz="2000" b="1">
                <a:solidFill>
                  <a:srgbClr val="404040"/>
                </a:solidFill>
                <a:latin typeface="微软雅黑"/>
                <a:cs typeface="Arial" charset="0"/>
              </a:rPr>
              <a:t>High Reliability </a:t>
            </a:r>
            <a:endParaRPr lang="en-US" altLang="ko-KR" sz="2000" b="1">
              <a:solidFill>
                <a:srgbClr val="404040"/>
              </a:solidFill>
              <a:latin typeface="微软雅黑"/>
              <a:cs typeface="Arial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3589338" y="908050"/>
            <a:ext cx="1846262" cy="1152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/>
          <a:lstStyle/>
          <a:p>
            <a:r>
              <a:rPr lang="ko-KR" altLang="zh-CN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Mass </a:t>
            </a:r>
            <a:r>
              <a:rPr lang="zh-CN" altLang="en-US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S</a:t>
            </a:r>
            <a:r>
              <a:rPr lang="ko-KR" altLang="zh-CN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torage </a:t>
            </a:r>
            <a:endParaRPr lang="en-US" altLang="ko-KR" sz="2000" b="1">
              <a:solidFill>
                <a:srgbClr val="404040"/>
              </a:solidFill>
              <a:latin typeface="微软雅黑"/>
              <a:ea typeface="微软雅黑"/>
              <a:cs typeface="Arial" charset="0"/>
            </a:endParaRPr>
          </a:p>
          <a:p>
            <a:r>
              <a:rPr lang="zh-CN" altLang="en-US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  C</a:t>
            </a:r>
            <a:r>
              <a:rPr lang="zh-CN" altLang="ko-KR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apacity</a:t>
            </a:r>
            <a:endParaRPr lang="en-US" altLang="ko-KR" sz="2000" b="1">
              <a:solidFill>
                <a:srgbClr val="404040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1042988" y="4508500"/>
            <a:ext cx="1981200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/>
          <a:lstStyle/>
          <a:p>
            <a:pPr algn="r"/>
            <a:r>
              <a:rPr lang="zh-CN" altLang="en-US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M</a:t>
            </a:r>
            <a:r>
              <a:rPr lang="ko-KR" altLang="zh-CN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anageability</a:t>
            </a:r>
          </a:p>
          <a:p>
            <a:pPr algn="r"/>
            <a:endParaRPr lang="ko-KR" altLang="zh-CN" sz="2000" b="1">
              <a:solidFill>
                <a:srgbClr val="404040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465263" y="2565400"/>
            <a:ext cx="1774825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1"/>
          <a:lstStyle/>
          <a:p>
            <a:pPr algn="r"/>
            <a:r>
              <a:rPr lang="ko-KR" altLang="zh-CN" sz="2000" b="1">
                <a:solidFill>
                  <a:srgbClr val="404040"/>
                </a:solidFill>
                <a:latin typeface="微软雅黑"/>
                <a:ea typeface="微软雅黑"/>
                <a:cs typeface="Arial" charset="0"/>
              </a:rPr>
              <a:t>High Performance </a:t>
            </a:r>
            <a:endParaRPr lang="en-US" altLang="ko-KR" sz="2000" b="1">
              <a:solidFill>
                <a:srgbClr val="404040"/>
              </a:solidFill>
              <a:latin typeface="微软雅黑"/>
              <a:ea typeface="微软雅黑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6259513" cy="57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Compatible with the latest 6 TB hard disk, providing mass storage capacity</a:t>
            </a:r>
            <a:endParaRPr sz="18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763" y="1328738"/>
            <a:ext cx="3609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11188" y="2349500"/>
            <a:ext cx="187325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00B0F0"/>
                </a:solidFill>
                <a:latin typeface="微软雅黑"/>
                <a:ea typeface="微软雅黑"/>
                <a:cs typeface="微软雅黑"/>
              </a:rPr>
              <a:t>36</a:t>
            </a:r>
            <a:endParaRPr lang="zh-CN" altLang="en-US" sz="8800" b="1">
              <a:solidFill>
                <a:srgbClr val="00B0F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508" name="TextBox 13"/>
          <p:cNvSpPr txBox="1">
            <a:spLocks noChangeArrowheads="1"/>
          </p:cNvSpPr>
          <p:nvPr/>
        </p:nvSpPr>
        <p:spPr bwMode="auto">
          <a:xfrm>
            <a:off x="2987675" y="2276475"/>
            <a:ext cx="93662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0">
                <a:latin typeface="微软雅黑"/>
                <a:ea typeface="微软雅黑"/>
                <a:cs typeface="微软雅黑"/>
              </a:rPr>
              <a:t>×</a:t>
            </a:r>
            <a:endParaRPr lang="zh-CN" altLang="en-US" sz="8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813" y="5084763"/>
            <a:ext cx="6264275" cy="9556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Single system storage capacity maximum 216 TB!!!!!!</a:t>
            </a:r>
            <a:endParaRPr lang="zh-CN" altLang="en-US" sz="280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Upgraded Architecture making the system performance improve</a:t>
            </a:r>
            <a:endParaRPr sz="18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4710910" y="3631152"/>
            <a:ext cx="3921125" cy="2349500"/>
          </a:xfrm>
          <a:custGeom>
            <a:avLst/>
            <a:gdLst/>
            <a:ahLst/>
            <a:cxnLst>
              <a:cxn ang="0">
                <a:pos x="332" y="0"/>
              </a:cxn>
              <a:cxn ang="0">
                <a:pos x="1203" y="0"/>
              </a:cxn>
              <a:cxn ang="0">
                <a:pos x="1203" y="721"/>
              </a:cxn>
              <a:cxn ang="0">
                <a:pos x="0" y="721"/>
              </a:cxn>
              <a:cxn ang="0">
                <a:pos x="0" y="333"/>
              </a:cxn>
              <a:cxn ang="0">
                <a:pos x="232" y="233"/>
              </a:cxn>
              <a:cxn ang="0">
                <a:pos x="332" y="0"/>
              </a:cxn>
            </a:cxnLst>
            <a:rect l="0" t="0" r="r" b="b"/>
            <a:pathLst>
              <a:path w="1203" h="721">
                <a:moveTo>
                  <a:pt x="332" y="0"/>
                </a:moveTo>
                <a:cubicBezTo>
                  <a:pt x="1203" y="0"/>
                  <a:pt x="1203" y="0"/>
                  <a:pt x="1203" y="0"/>
                </a:cubicBezTo>
                <a:cubicBezTo>
                  <a:pt x="1203" y="721"/>
                  <a:pt x="1203" y="721"/>
                  <a:pt x="1203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333"/>
                  <a:pt x="0" y="333"/>
                  <a:pt x="0" y="333"/>
                </a:cubicBezTo>
                <a:cubicBezTo>
                  <a:pt x="84" y="331"/>
                  <a:pt x="168" y="298"/>
                  <a:pt x="232" y="233"/>
                </a:cubicBezTo>
                <a:cubicBezTo>
                  <a:pt x="297" y="169"/>
                  <a:pt x="330" y="85"/>
                  <a:pt x="332" y="0"/>
                </a:cubicBez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710910" y="1218152"/>
            <a:ext cx="3921125" cy="2351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3" y="0"/>
              </a:cxn>
              <a:cxn ang="0">
                <a:pos x="1203" y="721"/>
              </a:cxn>
              <a:cxn ang="0">
                <a:pos x="332" y="721"/>
              </a:cxn>
              <a:cxn ang="0">
                <a:pos x="232" y="489"/>
              </a:cxn>
              <a:cxn ang="0">
                <a:pos x="0" y="389"/>
              </a:cxn>
              <a:cxn ang="0">
                <a:pos x="0" y="0"/>
              </a:cxn>
            </a:cxnLst>
            <a:rect l="0" t="0" r="r" b="b"/>
            <a:pathLst>
              <a:path w="1203" h="721">
                <a:moveTo>
                  <a:pt x="0" y="0"/>
                </a:moveTo>
                <a:cubicBezTo>
                  <a:pt x="1203" y="0"/>
                  <a:pt x="1203" y="0"/>
                  <a:pt x="1203" y="0"/>
                </a:cubicBezTo>
                <a:cubicBezTo>
                  <a:pt x="1203" y="721"/>
                  <a:pt x="1203" y="721"/>
                  <a:pt x="1203" y="721"/>
                </a:cubicBezTo>
                <a:cubicBezTo>
                  <a:pt x="332" y="721"/>
                  <a:pt x="332" y="721"/>
                  <a:pt x="332" y="721"/>
                </a:cubicBezTo>
                <a:cubicBezTo>
                  <a:pt x="330" y="637"/>
                  <a:pt x="297" y="553"/>
                  <a:pt x="232" y="489"/>
                </a:cubicBezTo>
                <a:cubicBezTo>
                  <a:pt x="168" y="424"/>
                  <a:pt x="84" y="391"/>
                  <a:pt x="0" y="3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724697" y="3631152"/>
            <a:ext cx="3924300" cy="234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1" y="0"/>
              </a:cxn>
              <a:cxn ang="0">
                <a:pos x="971" y="233"/>
              </a:cxn>
              <a:cxn ang="0">
                <a:pos x="1204" y="333"/>
              </a:cxn>
              <a:cxn ang="0">
                <a:pos x="1204" y="721"/>
              </a:cxn>
              <a:cxn ang="0">
                <a:pos x="0" y="721"/>
              </a:cxn>
              <a:cxn ang="0">
                <a:pos x="0" y="0"/>
              </a:cxn>
            </a:cxnLst>
            <a:rect l="0" t="0" r="r" b="b"/>
            <a:pathLst>
              <a:path w="1204" h="721">
                <a:moveTo>
                  <a:pt x="0" y="0"/>
                </a:moveTo>
                <a:cubicBezTo>
                  <a:pt x="871" y="0"/>
                  <a:pt x="871" y="0"/>
                  <a:pt x="871" y="0"/>
                </a:cubicBezTo>
                <a:cubicBezTo>
                  <a:pt x="873" y="85"/>
                  <a:pt x="906" y="169"/>
                  <a:pt x="971" y="233"/>
                </a:cubicBezTo>
                <a:cubicBezTo>
                  <a:pt x="1035" y="298"/>
                  <a:pt x="1119" y="331"/>
                  <a:pt x="1204" y="333"/>
                </a:cubicBezTo>
                <a:cubicBezTo>
                  <a:pt x="1204" y="721"/>
                  <a:pt x="1204" y="721"/>
                  <a:pt x="1204" y="721"/>
                </a:cubicBezTo>
                <a:cubicBezTo>
                  <a:pt x="0" y="721"/>
                  <a:pt x="0" y="721"/>
                  <a:pt x="0" y="7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724697" y="1218152"/>
            <a:ext cx="3924300" cy="2351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4" y="0"/>
              </a:cxn>
              <a:cxn ang="0">
                <a:pos x="1204" y="389"/>
              </a:cxn>
              <a:cxn ang="0">
                <a:pos x="971" y="489"/>
              </a:cxn>
              <a:cxn ang="0">
                <a:pos x="871" y="721"/>
              </a:cxn>
              <a:cxn ang="0">
                <a:pos x="0" y="721"/>
              </a:cxn>
              <a:cxn ang="0">
                <a:pos x="0" y="0"/>
              </a:cxn>
            </a:cxnLst>
            <a:rect l="0" t="0" r="r" b="b"/>
            <a:pathLst>
              <a:path w="1204" h="721">
                <a:moveTo>
                  <a:pt x="0" y="0"/>
                </a:moveTo>
                <a:cubicBezTo>
                  <a:pt x="1204" y="0"/>
                  <a:pt x="1204" y="0"/>
                  <a:pt x="1204" y="0"/>
                </a:cubicBezTo>
                <a:cubicBezTo>
                  <a:pt x="1204" y="389"/>
                  <a:pt x="1204" y="389"/>
                  <a:pt x="1204" y="389"/>
                </a:cubicBezTo>
                <a:cubicBezTo>
                  <a:pt x="1119" y="391"/>
                  <a:pt x="1035" y="424"/>
                  <a:pt x="971" y="489"/>
                </a:cubicBezTo>
                <a:cubicBezTo>
                  <a:pt x="906" y="553"/>
                  <a:pt x="873" y="637"/>
                  <a:pt x="871" y="721"/>
                </a:cubicBezTo>
                <a:cubicBezTo>
                  <a:pt x="0" y="721"/>
                  <a:pt x="0" y="721"/>
                  <a:pt x="0" y="7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542" name="Freeform 10"/>
          <p:cNvSpPr/>
          <p:nvPr/>
        </p:nvSpPr>
        <p:spPr bwMode="auto">
          <a:xfrm>
            <a:off x="3838575" y="2755900"/>
            <a:ext cx="1684338" cy="1685925"/>
          </a:xfrm>
          <a:custGeom>
            <a:avLst/>
            <a:gdLst>
              <a:gd name="T0" fmla="*/ 425 w 517"/>
              <a:gd name="T1" fmla="*/ 92 h 517"/>
              <a:gd name="T2" fmla="*/ 425 w 517"/>
              <a:gd name="T3" fmla="*/ 426 h 517"/>
              <a:gd name="T4" fmla="*/ 91 w 517"/>
              <a:gd name="T5" fmla="*/ 426 h 517"/>
              <a:gd name="T6" fmla="*/ 91 w 517"/>
              <a:gd name="T7" fmla="*/ 92 h 517"/>
              <a:gd name="T8" fmla="*/ 425 w 517"/>
              <a:gd name="T9" fmla="*/ 92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"/>
              <a:gd name="T16" fmla="*/ 0 h 517"/>
              <a:gd name="T17" fmla="*/ 517 w 51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" h="517">
                <a:moveTo>
                  <a:pt x="425" y="92"/>
                </a:moveTo>
                <a:cubicBezTo>
                  <a:pt x="517" y="184"/>
                  <a:pt x="517" y="334"/>
                  <a:pt x="425" y="426"/>
                </a:cubicBezTo>
                <a:cubicBezTo>
                  <a:pt x="333" y="517"/>
                  <a:pt x="183" y="517"/>
                  <a:pt x="91" y="426"/>
                </a:cubicBezTo>
                <a:cubicBezTo>
                  <a:pt x="0" y="334"/>
                  <a:pt x="0" y="184"/>
                  <a:pt x="91" y="92"/>
                </a:cubicBezTo>
                <a:cubicBezTo>
                  <a:pt x="183" y="0"/>
                  <a:pt x="333" y="0"/>
                  <a:pt x="425" y="92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3" name="Freeform 11"/>
          <p:cNvSpPr/>
          <p:nvPr/>
        </p:nvSpPr>
        <p:spPr bwMode="auto">
          <a:xfrm>
            <a:off x="4711700" y="3630613"/>
            <a:ext cx="1316038" cy="1319212"/>
          </a:xfrm>
          <a:custGeom>
            <a:avLst/>
            <a:gdLst>
              <a:gd name="T0" fmla="*/ 404 w 404"/>
              <a:gd name="T1" fmla="*/ 0 h 405"/>
              <a:gd name="T2" fmla="*/ 298 w 404"/>
              <a:gd name="T3" fmla="*/ 268 h 405"/>
              <a:gd name="T4" fmla="*/ 310 w 404"/>
              <a:gd name="T5" fmla="*/ 293 h 405"/>
              <a:gd name="T6" fmla="*/ 328 w 404"/>
              <a:gd name="T7" fmla="*/ 329 h 405"/>
              <a:gd name="T8" fmla="*/ 292 w 404"/>
              <a:gd name="T9" fmla="*/ 311 h 405"/>
              <a:gd name="T10" fmla="*/ 267 w 404"/>
              <a:gd name="T11" fmla="*/ 299 h 405"/>
              <a:gd name="T12" fmla="*/ 0 w 404"/>
              <a:gd name="T13" fmla="*/ 405 h 405"/>
              <a:gd name="T14" fmla="*/ 0 w 404"/>
              <a:gd name="T15" fmla="*/ 267 h 405"/>
              <a:gd name="T16" fmla="*/ 186 w 404"/>
              <a:gd name="T17" fmla="*/ 187 h 405"/>
              <a:gd name="T18" fmla="*/ 266 w 404"/>
              <a:gd name="T19" fmla="*/ 0 h 405"/>
              <a:gd name="T20" fmla="*/ 404 w 404"/>
              <a:gd name="T21" fmla="*/ 0 h 4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4"/>
              <a:gd name="T34" fmla="*/ 0 h 405"/>
              <a:gd name="T35" fmla="*/ 404 w 404"/>
              <a:gd name="T36" fmla="*/ 405 h 4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4" h="405">
                <a:moveTo>
                  <a:pt x="404" y="0"/>
                </a:moveTo>
                <a:cubicBezTo>
                  <a:pt x="402" y="96"/>
                  <a:pt x="366" y="192"/>
                  <a:pt x="298" y="268"/>
                </a:cubicBezTo>
                <a:cubicBezTo>
                  <a:pt x="310" y="293"/>
                  <a:pt x="310" y="293"/>
                  <a:pt x="310" y="293"/>
                </a:cubicBezTo>
                <a:cubicBezTo>
                  <a:pt x="328" y="329"/>
                  <a:pt x="328" y="329"/>
                  <a:pt x="328" y="329"/>
                </a:cubicBezTo>
                <a:cubicBezTo>
                  <a:pt x="292" y="311"/>
                  <a:pt x="292" y="311"/>
                  <a:pt x="292" y="311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191" y="367"/>
                  <a:pt x="96" y="402"/>
                  <a:pt x="0" y="405"/>
                </a:cubicBezTo>
                <a:cubicBezTo>
                  <a:pt x="0" y="267"/>
                  <a:pt x="0" y="267"/>
                  <a:pt x="0" y="267"/>
                </a:cubicBezTo>
                <a:cubicBezTo>
                  <a:pt x="67" y="265"/>
                  <a:pt x="134" y="238"/>
                  <a:pt x="186" y="187"/>
                </a:cubicBezTo>
                <a:cubicBezTo>
                  <a:pt x="237" y="135"/>
                  <a:pt x="264" y="68"/>
                  <a:pt x="266" y="0"/>
                </a:cubicBezTo>
                <a:lnTo>
                  <a:pt x="404" y="0"/>
                </a:lnTo>
                <a:close/>
              </a:path>
            </a:pathLst>
          </a:custGeom>
          <a:solidFill>
            <a:srgbClr val="B5B5B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4" name="Freeform 12"/>
          <p:cNvSpPr/>
          <p:nvPr/>
        </p:nvSpPr>
        <p:spPr bwMode="auto">
          <a:xfrm>
            <a:off x="4711700" y="2251075"/>
            <a:ext cx="1316038" cy="1317625"/>
          </a:xfrm>
          <a:custGeom>
            <a:avLst/>
            <a:gdLst>
              <a:gd name="T0" fmla="*/ 298 w 404"/>
              <a:gd name="T1" fmla="*/ 137 h 404"/>
              <a:gd name="T2" fmla="*/ 404 w 404"/>
              <a:gd name="T3" fmla="*/ 404 h 404"/>
              <a:gd name="T4" fmla="*/ 266 w 404"/>
              <a:gd name="T5" fmla="*/ 404 h 404"/>
              <a:gd name="T6" fmla="*/ 186 w 404"/>
              <a:gd name="T7" fmla="*/ 218 h 404"/>
              <a:gd name="T8" fmla="*/ 0 w 404"/>
              <a:gd name="T9" fmla="*/ 137 h 404"/>
              <a:gd name="T10" fmla="*/ 0 w 404"/>
              <a:gd name="T11" fmla="*/ 0 h 404"/>
              <a:gd name="T12" fmla="*/ 267 w 404"/>
              <a:gd name="T13" fmla="*/ 106 h 404"/>
              <a:gd name="T14" fmla="*/ 293 w 404"/>
              <a:gd name="T15" fmla="*/ 93 h 404"/>
              <a:gd name="T16" fmla="*/ 329 w 404"/>
              <a:gd name="T17" fmla="*/ 75 h 404"/>
              <a:gd name="T18" fmla="*/ 311 w 404"/>
              <a:gd name="T19" fmla="*/ 111 h 404"/>
              <a:gd name="T20" fmla="*/ 298 w 404"/>
              <a:gd name="T21" fmla="*/ 137 h 4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4"/>
              <a:gd name="T34" fmla="*/ 0 h 404"/>
              <a:gd name="T35" fmla="*/ 404 w 404"/>
              <a:gd name="T36" fmla="*/ 404 h 4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4" h="404">
                <a:moveTo>
                  <a:pt x="298" y="137"/>
                </a:moveTo>
                <a:cubicBezTo>
                  <a:pt x="366" y="213"/>
                  <a:pt x="402" y="308"/>
                  <a:pt x="404" y="404"/>
                </a:cubicBezTo>
                <a:cubicBezTo>
                  <a:pt x="266" y="404"/>
                  <a:pt x="266" y="404"/>
                  <a:pt x="266" y="404"/>
                </a:cubicBezTo>
                <a:cubicBezTo>
                  <a:pt x="264" y="336"/>
                  <a:pt x="237" y="269"/>
                  <a:pt x="186" y="218"/>
                </a:cubicBezTo>
                <a:cubicBezTo>
                  <a:pt x="134" y="166"/>
                  <a:pt x="67" y="140"/>
                  <a:pt x="0" y="137"/>
                </a:cubicBezTo>
                <a:cubicBezTo>
                  <a:pt x="0" y="0"/>
                  <a:pt x="0" y="0"/>
                  <a:pt x="0" y="0"/>
                </a:cubicBezTo>
                <a:cubicBezTo>
                  <a:pt x="95" y="2"/>
                  <a:pt x="191" y="37"/>
                  <a:pt x="267" y="106"/>
                </a:cubicBezTo>
                <a:cubicBezTo>
                  <a:pt x="293" y="93"/>
                  <a:pt x="293" y="93"/>
                  <a:pt x="293" y="93"/>
                </a:cubicBezTo>
                <a:cubicBezTo>
                  <a:pt x="329" y="75"/>
                  <a:pt x="329" y="75"/>
                  <a:pt x="329" y="75"/>
                </a:cubicBezTo>
                <a:cubicBezTo>
                  <a:pt x="311" y="111"/>
                  <a:pt x="311" y="111"/>
                  <a:pt x="311" y="111"/>
                </a:cubicBezTo>
                <a:lnTo>
                  <a:pt x="298" y="137"/>
                </a:lnTo>
                <a:close/>
              </a:path>
            </a:pathLst>
          </a:custGeom>
          <a:solidFill>
            <a:srgbClr val="B5B5B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5" name="Freeform 13"/>
          <p:cNvSpPr/>
          <p:nvPr/>
        </p:nvSpPr>
        <p:spPr bwMode="auto">
          <a:xfrm>
            <a:off x="3328988" y="2251075"/>
            <a:ext cx="1320800" cy="1317625"/>
          </a:xfrm>
          <a:custGeom>
            <a:avLst/>
            <a:gdLst>
              <a:gd name="T0" fmla="*/ 0 w 405"/>
              <a:gd name="T1" fmla="*/ 404 h 404"/>
              <a:gd name="T2" fmla="*/ 105 w 405"/>
              <a:gd name="T3" fmla="*/ 138 h 404"/>
              <a:gd name="T4" fmla="*/ 73 w 405"/>
              <a:gd name="T5" fmla="*/ 73 h 404"/>
              <a:gd name="T6" fmla="*/ 138 w 405"/>
              <a:gd name="T7" fmla="*/ 105 h 404"/>
              <a:gd name="T8" fmla="*/ 405 w 405"/>
              <a:gd name="T9" fmla="*/ 0 h 404"/>
              <a:gd name="T10" fmla="*/ 405 w 405"/>
              <a:gd name="T11" fmla="*/ 137 h 404"/>
              <a:gd name="T12" fmla="*/ 218 w 405"/>
              <a:gd name="T13" fmla="*/ 218 h 404"/>
              <a:gd name="T14" fmla="*/ 137 w 405"/>
              <a:gd name="T15" fmla="*/ 404 h 404"/>
              <a:gd name="T16" fmla="*/ 0 w 405"/>
              <a:gd name="T17" fmla="*/ 404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5"/>
              <a:gd name="T28" fmla="*/ 0 h 404"/>
              <a:gd name="T29" fmla="*/ 405 w 405"/>
              <a:gd name="T30" fmla="*/ 404 h 4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5" h="404">
                <a:moveTo>
                  <a:pt x="0" y="404"/>
                </a:moveTo>
                <a:cubicBezTo>
                  <a:pt x="2" y="308"/>
                  <a:pt x="37" y="214"/>
                  <a:pt x="105" y="138"/>
                </a:cubicBezTo>
                <a:cubicBezTo>
                  <a:pt x="73" y="73"/>
                  <a:pt x="73" y="73"/>
                  <a:pt x="73" y="73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214" y="37"/>
                  <a:pt x="309" y="2"/>
                  <a:pt x="405" y="0"/>
                </a:cubicBezTo>
                <a:cubicBezTo>
                  <a:pt x="405" y="137"/>
                  <a:pt x="405" y="137"/>
                  <a:pt x="405" y="137"/>
                </a:cubicBezTo>
                <a:cubicBezTo>
                  <a:pt x="337" y="140"/>
                  <a:pt x="270" y="166"/>
                  <a:pt x="218" y="218"/>
                </a:cubicBezTo>
                <a:cubicBezTo>
                  <a:pt x="167" y="269"/>
                  <a:pt x="140" y="336"/>
                  <a:pt x="137" y="404"/>
                </a:cubicBezTo>
                <a:lnTo>
                  <a:pt x="0" y="404"/>
                </a:lnTo>
                <a:close/>
              </a:path>
            </a:pathLst>
          </a:custGeom>
          <a:solidFill>
            <a:srgbClr val="B5B5B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6" name="Freeform 14"/>
          <p:cNvSpPr/>
          <p:nvPr/>
        </p:nvSpPr>
        <p:spPr bwMode="auto">
          <a:xfrm>
            <a:off x="3328988" y="3630613"/>
            <a:ext cx="1320800" cy="1319212"/>
          </a:xfrm>
          <a:custGeom>
            <a:avLst/>
            <a:gdLst>
              <a:gd name="T0" fmla="*/ 405 w 405"/>
              <a:gd name="T1" fmla="*/ 405 h 405"/>
              <a:gd name="T2" fmla="*/ 137 w 405"/>
              <a:gd name="T3" fmla="*/ 299 h 405"/>
              <a:gd name="T4" fmla="*/ 112 w 405"/>
              <a:gd name="T5" fmla="*/ 311 h 405"/>
              <a:gd name="T6" fmla="*/ 76 w 405"/>
              <a:gd name="T7" fmla="*/ 329 h 405"/>
              <a:gd name="T8" fmla="*/ 93 w 405"/>
              <a:gd name="T9" fmla="*/ 293 h 405"/>
              <a:gd name="T10" fmla="*/ 106 w 405"/>
              <a:gd name="T11" fmla="*/ 268 h 405"/>
              <a:gd name="T12" fmla="*/ 0 w 405"/>
              <a:gd name="T13" fmla="*/ 0 h 405"/>
              <a:gd name="T14" fmla="*/ 137 w 405"/>
              <a:gd name="T15" fmla="*/ 0 h 405"/>
              <a:gd name="T16" fmla="*/ 218 w 405"/>
              <a:gd name="T17" fmla="*/ 187 h 405"/>
              <a:gd name="T18" fmla="*/ 405 w 405"/>
              <a:gd name="T19" fmla="*/ 267 h 405"/>
              <a:gd name="T20" fmla="*/ 405 w 405"/>
              <a:gd name="T21" fmla="*/ 405 h 4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5"/>
              <a:gd name="T34" fmla="*/ 0 h 405"/>
              <a:gd name="T35" fmla="*/ 405 w 405"/>
              <a:gd name="T36" fmla="*/ 405 h 4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5" h="405">
                <a:moveTo>
                  <a:pt x="405" y="405"/>
                </a:moveTo>
                <a:cubicBezTo>
                  <a:pt x="308" y="402"/>
                  <a:pt x="213" y="367"/>
                  <a:pt x="137" y="299"/>
                </a:cubicBezTo>
                <a:cubicBezTo>
                  <a:pt x="112" y="311"/>
                  <a:pt x="112" y="311"/>
                  <a:pt x="112" y="311"/>
                </a:cubicBezTo>
                <a:cubicBezTo>
                  <a:pt x="76" y="329"/>
                  <a:pt x="76" y="329"/>
                  <a:pt x="76" y="32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106" y="268"/>
                  <a:pt x="106" y="268"/>
                  <a:pt x="106" y="268"/>
                </a:cubicBezTo>
                <a:cubicBezTo>
                  <a:pt x="37" y="192"/>
                  <a:pt x="2" y="96"/>
                  <a:pt x="0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0" y="68"/>
                  <a:pt x="167" y="135"/>
                  <a:pt x="218" y="187"/>
                </a:cubicBezTo>
                <a:cubicBezTo>
                  <a:pt x="270" y="238"/>
                  <a:pt x="337" y="265"/>
                  <a:pt x="405" y="267"/>
                </a:cubicBezTo>
                <a:lnTo>
                  <a:pt x="405" y="405"/>
                </a:lnTo>
                <a:close/>
              </a:path>
            </a:pathLst>
          </a:custGeom>
          <a:solidFill>
            <a:srgbClr val="B5B5B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同侧圆角矩形 12"/>
          <p:cNvSpPr/>
          <p:nvPr/>
        </p:nvSpPr>
        <p:spPr bwMode="auto">
          <a:xfrm>
            <a:off x="715528" y="1229966"/>
            <a:ext cx="3922573" cy="32341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8010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en-US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同侧圆角矩形 14"/>
          <p:cNvSpPr/>
          <p:nvPr/>
        </p:nvSpPr>
        <p:spPr bwMode="auto">
          <a:xfrm>
            <a:off x="4725667" y="1229966"/>
            <a:ext cx="3922573" cy="32341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8010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en-US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同侧圆角矩形 15"/>
          <p:cNvSpPr/>
          <p:nvPr/>
        </p:nvSpPr>
        <p:spPr bwMode="auto">
          <a:xfrm>
            <a:off x="715528" y="5647729"/>
            <a:ext cx="3922573" cy="32341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8010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en-US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同侧圆角矩形 16"/>
          <p:cNvSpPr/>
          <p:nvPr/>
        </p:nvSpPr>
        <p:spPr bwMode="auto">
          <a:xfrm>
            <a:off x="4725667" y="5647729"/>
            <a:ext cx="3922573" cy="32341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8010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en-US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559" name="TextBox 20"/>
          <p:cNvSpPr txBox="1">
            <a:spLocks noChangeArrowheads="1"/>
          </p:cNvSpPr>
          <p:nvPr/>
        </p:nvSpPr>
        <p:spPr bwMode="auto">
          <a:xfrm>
            <a:off x="3419872" y="3068960"/>
            <a:ext cx="252028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微软雅黑"/>
                <a:ea typeface="微软雅黑"/>
                <a:cs typeface="Arial" charset="0"/>
              </a:rPr>
              <a:t>High performance</a:t>
            </a:r>
            <a:endParaRPr lang="zh-CN" altLang="en-US" sz="2800" b="1" dirty="0">
              <a:solidFill>
                <a:schemeClr val="tx2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22560" name="TextBox 21"/>
          <p:cNvSpPr txBox="1">
            <a:spLocks noChangeArrowheads="1"/>
          </p:cNvSpPr>
          <p:nvPr/>
        </p:nvSpPr>
        <p:spPr bwMode="auto">
          <a:xfrm>
            <a:off x="539433" y="1196658"/>
            <a:ext cx="36417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12Gb/s SAS Technology</a:t>
            </a:r>
          </a:p>
        </p:txBody>
      </p:sp>
      <p:sp>
        <p:nvSpPr>
          <p:cNvPr id="22561" name="TextBox 22"/>
          <p:cNvSpPr txBox="1">
            <a:spLocks noChangeArrowheads="1"/>
          </p:cNvSpPr>
          <p:nvPr/>
        </p:nvSpPr>
        <p:spPr bwMode="auto">
          <a:xfrm>
            <a:off x="4211638" y="1169988"/>
            <a:ext cx="49323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Haswell Processor Architecture </a:t>
            </a:r>
            <a:endParaRPr lang="zh-CN" altLang="en-US" sz="2000" b="1">
              <a:solidFill>
                <a:schemeClr val="bg1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22562" name="TextBox 23"/>
          <p:cNvSpPr txBox="1">
            <a:spLocks noChangeArrowheads="1"/>
          </p:cNvSpPr>
          <p:nvPr/>
        </p:nvSpPr>
        <p:spPr bwMode="auto">
          <a:xfrm>
            <a:off x="611188" y="5589270"/>
            <a:ext cx="15811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PCIe 3.0</a:t>
            </a:r>
            <a:endParaRPr lang="zh-CN" altLang="en-US" sz="2000" b="1">
              <a:solidFill>
                <a:schemeClr val="bg1"/>
              </a:solidFill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22563" name="TextBox 24"/>
          <p:cNvSpPr txBox="1">
            <a:spLocks noChangeArrowheads="1"/>
          </p:cNvSpPr>
          <p:nvPr/>
        </p:nvSpPr>
        <p:spPr bwMode="auto">
          <a:xfrm>
            <a:off x="5076190" y="5589270"/>
            <a:ext cx="34242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/>
                <a:ea typeface="微软雅黑"/>
                <a:cs typeface="Arial" charset="0"/>
              </a:rPr>
              <a:t>DDR4 Memory Technology </a:t>
            </a:r>
            <a:endParaRPr lang="zh-CN" altLang="en-US" sz="2000" b="1">
              <a:solidFill>
                <a:schemeClr val="bg1"/>
              </a:solidFill>
              <a:latin typeface="微软雅黑"/>
              <a:ea typeface="微软雅黑"/>
              <a:cs typeface="Arial" charset="0"/>
            </a:endParaRPr>
          </a:p>
        </p:txBody>
      </p:sp>
      <p:pic>
        <p:nvPicPr>
          <p:cNvPr id="225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350" y="3894138"/>
            <a:ext cx="1976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2"/>
          <p:cNvPicPr>
            <a:picLocks noChangeAspect="1" noChangeArrowheads="1"/>
          </p:cNvPicPr>
          <p:nvPr/>
        </p:nvPicPr>
        <p:blipFill>
          <a:blip r:embed="rId3"/>
          <a:srcRect r="44"/>
          <a:stretch>
            <a:fillRect/>
          </a:stretch>
        </p:blipFill>
        <p:spPr bwMode="auto">
          <a:xfrm>
            <a:off x="6196013" y="1689100"/>
            <a:ext cx="2263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0" y="1628775"/>
            <a:ext cx="17795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802063"/>
            <a:ext cx="19081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Star light diagnosis, easy to maintain</a:t>
            </a:r>
            <a:endParaRPr sz="18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38275"/>
            <a:ext cx="3327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84538"/>
            <a:ext cx="33448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23928" y="2060848"/>
            <a:ext cx="4896544" cy="28366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SzPct val="50000"/>
            </a:pPr>
            <a:r>
              <a:rPr lang="zh-CN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The machine with a total of 60 monitoring signals, including </a:t>
            </a:r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t</a:t>
            </a: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he </a:t>
            </a:r>
            <a:r>
              <a:rPr lang="zh-CN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comprehensive monitoring</a:t>
            </a: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for </a:t>
            </a:r>
            <a:r>
              <a:rPr lang="zh-CN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CPU, memory, Riser expansion card, the power signal,</a:t>
            </a:r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every part of the system in-place, working state.</a:t>
            </a:r>
            <a:endParaRPr lang="en-US" altLang="zh-CN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79388" y="0"/>
            <a:ext cx="6835775" cy="7651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Rich management functions, </a:t>
            </a:r>
            <a:endParaRPr sz="1600" b="1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</a:pPr>
            <a:r>
              <a:rPr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performance optimization, </a:t>
            </a:r>
            <a:r>
              <a:rPr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o</a:t>
            </a: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ne-click</a:t>
            </a:r>
            <a:r>
              <a:rPr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set</a:t>
            </a:r>
            <a:r>
              <a:rPr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i</a:t>
            </a: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ng</a:t>
            </a:r>
          </a:p>
        </p:txBody>
      </p:sp>
      <p:sp>
        <p:nvSpPr>
          <p:cNvPr id="15" name="AutoShape 124"/>
          <p:cNvSpPr>
            <a:spLocks noChangeArrowheads="1"/>
          </p:cNvSpPr>
          <p:nvPr/>
        </p:nvSpPr>
        <p:spPr bwMode="auto">
          <a:xfrm>
            <a:off x="419100" y="1052513"/>
            <a:ext cx="4357688" cy="5113337"/>
          </a:xfrm>
          <a:prstGeom prst="roundRect">
            <a:avLst>
              <a:gd name="adj" fmla="val 36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kumimoji="1" lang="zh-CN" altLang="en-US" dirty="0">
              <a:solidFill>
                <a:srgbClr val="000000"/>
              </a:solidFill>
              <a:latin typeface="Arial"/>
              <a:ea typeface="华文细黑"/>
            </a:endParaRPr>
          </a:p>
        </p:txBody>
      </p:sp>
      <p:sp>
        <p:nvSpPr>
          <p:cNvPr id="44" name="AutoShape 124"/>
          <p:cNvSpPr>
            <a:spLocks noChangeArrowheads="1"/>
          </p:cNvSpPr>
          <p:nvPr/>
        </p:nvSpPr>
        <p:spPr bwMode="auto">
          <a:xfrm>
            <a:off x="4929190" y="1124744"/>
            <a:ext cx="4093768" cy="1786116"/>
          </a:xfrm>
          <a:prstGeom prst="roundRect">
            <a:avLst>
              <a:gd name="adj" fmla="val 12079"/>
            </a:avLst>
          </a:prstGeom>
          <a:solidFill>
            <a:srgbClr val="CCFFCC">
              <a:alpha val="14999"/>
            </a:srgbClr>
          </a:solidFill>
          <a:ln w="9525">
            <a:solidFill>
              <a:srgbClr val="B2B2B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kumimoji="1" lang="zh-CN" altLang="en-US" dirty="0">
              <a:solidFill>
                <a:srgbClr val="000000"/>
              </a:solidFill>
              <a:latin typeface="Arial"/>
              <a:ea typeface="华文细黑"/>
            </a:endParaRPr>
          </a:p>
        </p:txBody>
      </p:sp>
      <p:sp>
        <p:nvSpPr>
          <p:cNvPr id="46" name="AutoShape 132"/>
          <p:cNvSpPr>
            <a:spLocks noChangeArrowheads="1"/>
          </p:cNvSpPr>
          <p:nvPr/>
        </p:nvSpPr>
        <p:spPr bwMode="auto">
          <a:xfrm>
            <a:off x="4929190" y="982034"/>
            <a:ext cx="4093768" cy="571504"/>
          </a:xfrm>
          <a:prstGeom prst="roundRect">
            <a:avLst>
              <a:gd name="adj" fmla="val 3406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B2B2B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5" name="Text Box 133"/>
          <p:cNvSpPr txBox="1">
            <a:spLocks noChangeArrowheads="1"/>
          </p:cNvSpPr>
          <p:nvPr/>
        </p:nvSpPr>
        <p:spPr bwMode="auto">
          <a:xfrm>
            <a:off x="5076825" y="971550"/>
            <a:ext cx="381635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sz="1400" b="1">
                <a:latin typeface="Times New Roman" pitchFamily="18" charset="0"/>
                <a:ea typeface="微软雅黑"/>
                <a:cs typeface="微软雅黑"/>
              </a:rPr>
              <a:t>BMC support SD card equipment log storage, and can save system information unlimited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4929190" y="3125008"/>
            <a:ext cx="4093768" cy="3214710"/>
          </a:xfrm>
          <a:prstGeom prst="roundRect">
            <a:avLst>
              <a:gd name="adj" fmla="val 4760"/>
            </a:avLst>
          </a:prstGeom>
          <a:solidFill>
            <a:srgbClr val="CCFFCC">
              <a:alpha val="14999"/>
            </a:srgbClr>
          </a:solidFill>
          <a:ln w="9525">
            <a:solidFill>
              <a:srgbClr val="B2B2B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en-US" altLang="zh-CN" sz="1600" dirty="0">
              <a:solidFill>
                <a:srgbClr val="000000"/>
              </a:solidFill>
              <a:latin typeface="Arial"/>
              <a:ea typeface="华文细黑"/>
            </a:endParaRPr>
          </a:p>
        </p:txBody>
      </p:sp>
      <p:sp>
        <p:nvSpPr>
          <p:cNvPr id="54" name="AutoShape 132"/>
          <p:cNvSpPr>
            <a:spLocks noChangeArrowheads="1"/>
          </p:cNvSpPr>
          <p:nvPr/>
        </p:nvSpPr>
        <p:spPr bwMode="auto">
          <a:xfrm>
            <a:off x="4929190" y="3053570"/>
            <a:ext cx="4093768" cy="428628"/>
          </a:xfrm>
          <a:prstGeom prst="roundRect">
            <a:avLst>
              <a:gd name="adj" fmla="val 34069"/>
            </a:avLst>
          </a:prstGeom>
          <a:solidFill>
            <a:srgbClr val="CCFFCC"/>
          </a:solidFill>
          <a:ln w="9525">
            <a:solidFill>
              <a:srgbClr val="B2B2B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kumimoji="1" lang="zh-CN" altLang="en-US" dirty="0">
              <a:solidFill>
                <a:srgbClr val="FFFFFF"/>
              </a:solidFill>
              <a:latin typeface="Arial"/>
              <a:ea typeface="华文细黑"/>
            </a:endParaRPr>
          </a:p>
        </p:txBody>
      </p:sp>
      <p:sp>
        <p:nvSpPr>
          <p:cNvPr id="24592" name="Text Box 133"/>
          <p:cNvSpPr txBox="1">
            <a:spLocks noChangeArrowheads="1"/>
          </p:cNvSpPr>
          <p:nvPr/>
        </p:nvSpPr>
        <p:spPr bwMode="auto">
          <a:xfrm>
            <a:off x="5008563" y="2924175"/>
            <a:ext cx="6684962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b="1">
                <a:latin typeface="微软雅黑"/>
                <a:ea typeface="微软雅黑"/>
                <a:cs typeface="微软雅黑"/>
              </a:rPr>
              <a:t>set the optimal configuration of </a:t>
            </a:r>
          </a:p>
          <a:p>
            <a:r>
              <a:rPr lang="en-US" altLang="zh-CN" sz="1600" b="1">
                <a:latin typeface="微软雅黑"/>
                <a:ea typeface="微软雅黑"/>
                <a:cs typeface="微软雅黑"/>
              </a:rPr>
              <a:t>Benchmark  test on one click </a:t>
            </a:r>
          </a:p>
          <a:p>
            <a:endParaRPr lang="en-US" altLang="zh-CN" sz="1600" b="1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4593" name="图片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3" y="3554413"/>
            <a:ext cx="33305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图片 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1701800"/>
            <a:ext cx="29384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836613"/>
            <a:ext cx="418306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2617788"/>
            <a:ext cx="471601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buSzPct val="50000"/>
              <a:buFont typeface="Wingdings" pitchFamily="2" charset="2"/>
              <a:buChar char="Ø"/>
            </a:pPr>
            <a:r>
              <a:rPr lang="en-US" altLang="zh-CN" sz="14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Sugon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R&amp;D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management module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BMC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）</a:t>
            </a:r>
            <a:r>
              <a:rPr lang="zh-CN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independent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support IPMI2.0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 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SNMP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Independent management port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support SOL,CLI,KVM  over IP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Support remote upgrade BIOS/Firmware</a:t>
            </a:r>
          </a:p>
          <a:p>
            <a:pPr marL="742950" lvl="1" indent="-285750" eaLnBrk="0" hangingPunct="0">
              <a:buSzPct val="50000"/>
              <a:buFont typeface="Wingdings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BMC  can realize the monitoring on parts consumption and limit the machine power consumption;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</a:p>
          <a:p>
            <a:pPr marL="742950" lvl="1" indent="-285750" eaLnBrk="0" hangingPunct="0">
              <a:buSzPct val="50000"/>
              <a:buFont typeface="Wingdings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Can remote update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a BIOS 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FW By BMC Web that’s a convenient and humanistic upgrade strategy</a:t>
            </a:r>
          </a:p>
          <a:p>
            <a:pPr marL="742950" lvl="1" indent="-285750" eaLnBrk="0" hangingPunct="0">
              <a:buSzPct val="50000"/>
              <a:buFont typeface="Wingdings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The first time implementation  monitoring of card key information by BMC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contains the manufacturer, type, speed, link state, MAC address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,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and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t</a:t>
            </a:r>
            <a:r>
              <a:rPr lang="zh-CN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he correspondence between the MAC and NIC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；</a:t>
            </a:r>
            <a:endParaRPr lang="en-US" altLang="zh-CN" sz="14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597" name="文本框 3"/>
          <p:cNvSpPr txBox="1">
            <a:spLocks noChangeArrowheads="1"/>
          </p:cNvSpPr>
          <p:nvPr/>
        </p:nvSpPr>
        <p:spPr bwMode="auto">
          <a:xfrm>
            <a:off x="1692275" y="2276475"/>
            <a:ext cx="19431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BMC </a:t>
            </a:r>
            <a:r>
              <a:rPr lang="en-US" altLang="zh-CN" b="1"/>
              <a:t>monitoring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5610225" cy="57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Platinum CRPS power supply</a:t>
            </a:r>
            <a:r>
              <a:rPr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，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Green energy-saving</a:t>
            </a:r>
            <a:endParaRPr sz="1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软雅黑"/>
              <a:cs typeface="微软雅黑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90675"/>
            <a:ext cx="1800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"/>
          <p:cNvGrpSpPr/>
          <p:nvPr/>
        </p:nvGrpSpPr>
        <p:grpSpPr bwMode="auto">
          <a:xfrm rot="5400000" flipV="1">
            <a:off x="4782344" y="1929606"/>
            <a:ext cx="1606550" cy="496888"/>
            <a:chOff x="1410" y="2917"/>
            <a:chExt cx="912" cy="382"/>
          </a:xfrm>
        </p:grpSpPr>
        <p:sp>
          <p:nvSpPr>
            <p:cNvPr id="5" name="Freeform 39"/>
            <p:cNvSpPr/>
            <p:nvPr/>
          </p:nvSpPr>
          <p:spPr bwMode="auto">
            <a:xfrm rot="10800000">
              <a:off x="1410" y="2917"/>
              <a:ext cx="544" cy="277"/>
            </a:xfrm>
            <a:custGeom>
              <a:avLst/>
              <a:gdLst>
                <a:gd name="T0" fmla="*/ 0 w 2750"/>
                <a:gd name="T1" fmla="*/ 0 h 1733"/>
                <a:gd name="T2" fmla="*/ 0 w 2750"/>
                <a:gd name="T3" fmla="*/ 0 h 1733"/>
                <a:gd name="T4" fmla="*/ 0 w 2750"/>
                <a:gd name="T5" fmla="*/ 0 h 1733"/>
                <a:gd name="T6" fmla="*/ 0 w 2750"/>
                <a:gd name="T7" fmla="*/ 0 h 1733"/>
                <a:gd name="T8" fmla="*/ 0 w 2750"/>
                <a:gd name="T9" fmla="*/ 0 h 1733"/>
                <a:gd name="T10" fmla="*/ 0 w 2750"/>
                <a:gd name="T11" fmla="*/ 0 h 1733"/>
                <a:gd name="T12" fmla="*/ 0 w 2750"/>
                <a:gd name="T13" fmla="*/ 0 h 1733"/>
                <a:gd name="T14" fmla="*/ 0 w 2750"/>
                <a:gd name="T15" fmla="*/ 0 h 1733"/>
                <a:gd name="T16" fmla="*/ 0 w 2750"/>
                <a:gd name="T17" fmla="*/ 0 h 1733"/>
                <a:gd name="T18" fmla="*/ 0 w 2750"/>
                <a:gd name="T19" fmla="*/ 0 h 1733"/>
                <a:gd name="T20" fmla="*/ 0 w 2750"/>
                <a:gd name="T21" fmla="*/ 0 h 1733"/>
                <a:gd name="T22" fmla="*/ 0 w 2750"/>
                <a:gd name="T23" fmla="*/ 0 h 1733"/>
                <a:gd name="T24" fmla="*/ 0 w 2750"/>
                <a:gd name="T25" fmla="*/ 0 h 1733"/>
                <a:gd name="T26" fmla="*/ 0 w 2750"/>
                <a:gd name="T27" fmla="*/ 0 h 1733"/>
                <a:gd name="T28" fmla="*/ 0 w 2750"/>
                <a:gd name="T29" fmla="*/ 0 h 1733"/>
                <a:gd name="T30" fmla="*/ 0 w 2750"/>
                <a:gd name="T31" fmla="*/ 0 h 1733"/>
                <a:gd name="T32" fmla="*/ 0 w 2750"/>
                <a:gd name="T33" fmla="*/ 0 h 1733"/>
                <a:gd name="T34" fmla="*/ 0 w 2750"/>
                <a:gd name="T35" fmla="*/ 0 h 1733"/>
                <a:gd name="T36" fmla="*/ 0 w 2750"/>
                <a:gd name="T37" fmla="*/ 0 h 1733"/>
                <a:gd name="T38" fmla="*/ 0 w 2750"/>
                <a:gd name="T39" fmla="*/ 0 h 1733"/>
                <a:gd name="T40" fmla="*/ 0 w 2750"/>
                <a:gd name="T41" fmla="*/ 0 h 1733"/>
                <a:gd name="T42" fmla="*/ 0 w 2750"/>
                <a:gd name="T43" fmla="*/ 0 h 1733"/>
                <a:gd name="T44" fmla="*/ 0 w 2750"/>
                <a:gd name="T45" fmla="*/ 0 h 1733"/>
                <a:gd name="T46" fmla="*/ 0 w 2750"/>
                <a:gd name="T47" fmla="*/ 0 h 1733"/>
                <a:gd name="T48" fmla="*/ 0 w 2750"/>
                <a:gd name="T49" fmla="*/ 0 h 1733"/>
                <a:gd name="T50" fmla="*/ 0 w 2750"/>
                <a:gd name="T51" fmla="*/ 0 h 1733"/>
                <a:gd name="T52" fmla="*/ 0 w 2750"/>
                <a:gd name="T53" fmla="*/ 0 h 1733"/>
                <a:gd name="T54" fmla="*/ 0 w 2750"/>
                <a:gd name="T55" fmla="*/ 0 h 1733"/>
                <a:gd name="T56" fmla="*/ 0 w 2750"/>
                <a:gd name="T57" fmla="*/ 0 h 1733"/>
                <a:gd name="T58" fmla="*/ 0 w 2750"/>
                <a:gd name="T59" fmla="*/ 0 h 1733"/>
                <a:gd name="T60" fmla="*/ 0 w 2750"/>
                <a:gd name="T61" fmla="*/ 0 h 1733"/>
                <a:gd name="T62" fmla="*/ 0 w 2750"/>
                <a:gd name="T63" fmla="*/ 0 h 1733"/>
                <a:gd name="T64" fmla="*/ 0 w 2750"/>
                <a:gd name="T65" fmla="*/ 0 h 1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50"/>
                <a:gd name="T100" fmla="*/ 0 h 1733"/>
                <a:gd name="T101" fmla="*/ 2750 w 2750"/>
                <a:gd name="T102" fmla="*/ 1733 h 1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50" h="1733">
                  <a:moveTo>
                    <a:pt x="892" y="0"/>
                  </a:moveTo>
                  <a:lnTo>
                    <a:pt x="923" y="56"/>
                  </a:lnTo>
                  <a:lnTo>
                    <a:pt x="956" y="112"/>
                  </a:lnTo>
                  <a:lnTo>
                    <a:pt x="992" y="169"/>
                  </a:lnTo>
                  <a:lnTo>
                    <a:pt x="1030" y="226"/>
                  </a:lnTo>
                  <a:lnTo>
                    <a:pt x="1070" y="284"/>
                  </a:lnTo>
                  <a:lnTo>
                    <a:pt x="1113" y="343"/>
                  </a:lnTo>
                  <a:lnTo>
                    <a:pt x="1158" y="401"/>
                  </a:lnTo>
                  <a:lnTo>
                    <a:pt x="1206" y="461"/>
                  </a:lnTo>
                  <a:lnTo>
                    <a:pt x="1255" y="520"/>
                  </a:lnTo>
                  <a:lnTo>
                    <a:pt x="1306" y="579"/>
                  </a:lnTo>
                  <a:lnTo>
                    <a:pt x="1359" y="638"/>
                  </a:lnTo>
                  <a:lnTo>
                    <a:pt x="1414" y="697"/>
                  </a:lnTo>
                  <a:lnTo>
                    <a:pt x="1471" y="756"/>
                  </a:lnTo>
                  <a:lnTo>
                    <a:pt x="1529" y="815"/>
                  </a:lnTo>
                  <a:lnTo>
                    <a:pt x="1588" y="873"/>
                  </a:lnTo>
                  <a:lnTo>
                    <a:pt x="1650" y="931"/>
                  </a:lnTo>
                  <a:lnTo>
                    <a:pt x="1712" y="988"/>
                  </a:lnTo>
                  <a:lnTo>
                    <a:pt x="1776" y="1045"/>
                  </a:lnTo>
                  <a:lnTo>
                    <a:pt x="1841" y="1101"/>
                  </a:lnTo>
                  <a:lnTo>
                    <a:pt x="1907" y="1157"/>
                  </a:lnTo>
                  <a:lnTo>
                    <a:pt x="1974" y="1211"/>
                  </a:lnTo>
                  <a:lnTo>
                    <a:pt x="2041" y="1265"/>
                  </a:lnTo>
                  <a:lnTo>
                    <a:pt x="2110" y="1317"/>
                  </a:lnTo>
                  <a:lnTo>
                    <a:pt x="2180" y="1369"/>
                  </a:lnTo>
                  <a:lnTo>
                    <a:pt x="2250" y="1419"/>
                  </a:lnTo>
                  <a:lnTo>
                    <a:pt x="2320" y="1469"/>
                  </a:lnTo>
                  <a:lnTo>
                    <a:pt x="2391" y="1516"/>
                  </a:lnTo>
                  <a:lnTo>
                    <a:pt x="2462" y="1563"/>
                  </a:lnTo>
                  <a:lnTo>
                    <a:pt x="2534" y="1608"/>
                  </a:lnTo>
                  <a:lnTo>
                    <a:pt x="2606" y="1651"/>
                  </a:lnTo>
                  <a:lnTo>
                    <a:pt x="2678" y="1693"/>
                  </a:lnTo>
                  <a:lnTo>
                    <a:pt x="2750" y="1733"/>
                  </a:lnTo>
                  <a:lnTo>
                    <a:pt x="838" y="1733"/>
                  </a:lnTo>
                  <a:lnTo>
                    <a:pt x="805" y="1687"/>
                  </a:lnTo>
                  <a:lnTo>
                    <a:pt x="771" y="1640"/>
                  </a:lnTo>
                  <a:lnTo>
                    <a:pt x="738" y="1592"/>
                  </a:lnTo>
                  <a:lnTo>
                    <a:pt x="705" y="1542"/>
                  </a:lnTo>
                  <a:lnTo>
                    <a:pt x="672" y="1492"/>
                  </a:lnTo>
                  <a:lnTo>
                    <a:pt x="640" y="1441"/>
                  </a:lnTo>
                  <a:lnTo>
                    <a:pt x="608" y="1389"/>
                  </a:lnTo>
                  <a:lnTo>
                    <a:pt x="576" y="1336"/>
                  </a:lnTo>
                  <a:lnTo>
                    <a:pt x="545" y="1282"/>
                  </a:lnTo>
                  <a:lnTo>
                    <a:pt x="514" y="1227"/>
                  </a:lnTo>
                  <a:lnTo>
                    <a:pt x="483" y="1172"/>
                  </a:lnTo>
                  <a:lnTo>
                    <a:pt x="453" y="1117"/>
                  </a:lnTo>
                  <a:lnTo>
                    <a:pt x="427" y="1057"/>
                  </a:lnTo>
                  <a:lnTo>
                    <a:pt x="421" y="1004"/>
                  </a:lnTo>
                  <a:lnTo>
                    <a:pt x="386" y="947"/>
                  </a:lnTo>
                  <a:lnTo>
                    <a:pt x="355" y="890"/>
                  </a:lnTo>
                  <a:lnTo>
                    <a:pt x="329" y="832"/>
                  </a:lnTo>
                  <a:lnTo>
                    <a:pt x="301" y="779"/>
                  </a:lnTo>
                  <a:lnTo>
                    <a:pt x="277" y="719"/>
                  </a:lnTo>
                  <a:lnTo>
                    <a:pt x="254" y="661"/>
                  </a:lnTo>
                  <a:lnTo>
                    <a:pt x="227" y="607"/>
                  </a:lnTo>
                  <a:lnTo>
                    <a:pt x="205" y="551"/>
                  </a:lnTo>
                  <a:lnTo>
                    <a:pt x="182" y="491"/>
                  </a:lnTo>
                  <a:lnTo>
                    <a:pt x="163" y="437"/>
                  </a:lnTo>
                  <a:lnTo>
                    <a:pt x="140" y="380"/>
                  </a:lnTo>
                  <a:lnTo>
                    <a:pt x="116" y="320"/>
                  </a:lnTo>
                  <a:lnTo>
                    <a:pt x="94" y="268"/>
                  </a:lnTo>
                  <a:lnTo>
                    <a:pt x="76" y="211"/>
                  </a:lnTo>
                  <a:lnTo>
                    <a:pt x="55" y="158"/>
                  </a:lnTo>
                  <a:lnTo>
                    <a:pt x="40" y="106"/>
                  </a:lnTo>
                  <a:lnTo>
                    <a:pt x="25" y="50"/>
                  </a:lnTo>
                  <a:lnTo>
                    <a:pt x="0" y="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0087E2">
                <a:lumMod val="40000"/>
                <a:lumOff val="6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endParaRPr>
            </a:p>
          </p:txBody>
        </p:sp>
        <p:sp>
          <p:nvSpPr>
            <p:cNvPr id="6" name="Freeform 40"/>
            <p:cNvSpPr/>
            <p:nvPr/>
          </p:nvSpPr>
          <p:spPr bwMode="auto">
            <a:xfrm rot="10800000">
              <a:off x="1706" y="3193"/>
              <a:ext cx="318" cy="107"/>
            </a:xfrm>
            <a:custGeom>
              <a:avLst/>
              <a:gdLst>
                <a:gd name="T0" fmla="*/ 0 w 6472"/>
                <a:gd name="T1" fmla="*/ 0 h 2485"/>
                <a:gd name="T2" fmla="*/ 0 w 6472"/>
                <a:gd name="T3" fmla="*/ 0 h 2485"/>
                <a:gd name="T4" fmla="*/ 0 w 6472"/>
                <a:gd name="T5" fmla="*/ 0 h 2485"/>
                <a:gd name="T6" fmla="*/ 0 w 6472"/>
                <a:gd name="T7" fmla="*/ 0 h 2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2"/>
                <a:gd name="T13" fmla="*/ 0 h 2485"/>
                <a:gd name="T14" fmla="*/ 6472 w 6472"/>
                <a:gd name="T15" fmla="*/ 2485 h 2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2" h="2485">
                  <a:moveTo>
                    <a:pt x="0" y="2485"/>
                  </a:moveTo>
                  <a:lnTo>
                    <a:pt x="6472" y="2485"/>
                  </a:lnTo>
                  <a:lnTo>
                    <a:pt x="3236" y="0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endParaRPr>
            </a:p>
          </p:txBody>
        </p:sp>
        <p:sp>
          <p:nvSpPr>
            <p:cNvPr id="7" name="Freeform 41"/>
            <p:cNvSpPr/>
            <p:nvPr/>
          </p:nvSpPr>
          <p:spPr bwMode="auto">
            <a:xfrm rot="10800000">
              <a:off x="1778" y="2917"/>
              <a:ext cx="544" cy="277"/>
            </a:xfrm>
            <a:custGeom>
              <a:avLst/>
              <a:gdLst>
                <a:gd name="T0" fmla="*/ 0 w 11000"/>
                <a:gd name="T1" fmla="*/ 0 h 6931"/>
                <a:gd name="T2" fmla="*/ 0 w 11000"/>
                <a:gd name="T3" fmla="*/ 0 h 6931"/>
                <a:gd name="T4" fmla="*/ 0 w 11000"/>
                <a:gd name="T5" fmla="*/ 0 h 6931"/>
                <a:gd name="T6" fmla="*/ 0 w 11000"/>
                <a:gd name="T7" fmla="*/ 0 h 6931"/>
                <a:gd name="T8" fmla="*/ 0 w 11000"/>
                <a:gd name="T9" fmla="*/ 0 h 6931"/>
                <a:gd name="T10" fmla="*/ 0 w 11000"/>
                <a:gd name="T11" fmla="*/ 0 h 6931"/>
                <a:gd name="T12" fmla="*/ 0 w 11000"/>
                <a:gd name="T13" fmla="*/ 0 h 6931"/>
                <a:gd name="T14" fmla="*/ 0 w 11000"/>
                <a:gd name="T15" fmla="*/ 0 h 6931"/>
                <a:gd name="T16" fmla="*/ 0 w 11000"/>
                <a:gd name="T17" fmla="*/ 0 h 6931"/>
                <a:gd name="T18" fmla="*/ 0 w 11000"/>
                <a:gd name="T19" fmla="*/ 0 h 6931"/>
                <a:gd name="T20" fmla="*/ 0 w 11000"/>
                <a:gd name="T21" fmla="*/ 0 h 6931"/>
                <a:gd name="T22" fmla="*/ 0 w 11000"/>
                <a:gd name="T23" fmla="*/ 0 h 6931"/>
                <a:gd name="T24" fmla="*/ 0 w 11000"/>
                <a:gd name="T25" fmla="*/ 0 h 6931"/>
                <a:gd name="T26" fmla="*/ 0 w 11000"/>
                <a:gd name="T27" fmla="*/ 0 h 6931"/>
                <a:gd name="T28" fmla="*/ 0 w 11000"/>
                <a:gd name="T29" fmla="*/ 0 h 6931"/>
                <a:gd name="T30" fmla="*/ 0 w 11000"/>
                <a:gd name="T31" fmla="*/ 0 h 6931"/>
                <a:gd name="T32" fmla="*/ 0 w 11000"/>
                <a:gd name="T33" fmla="*/ 0 h 6931"/>
                <a:gd name="T34" fmla="*/ 0 w 11000"/>
                <a:gd name="T35" fmla="*/ 0 h 6931"/>
                <a:gd name="T36" fmla="*/ 0 w 11000"/>
                <a:gd name="T37" fmla="*/ 0 h 6931"/>
                <a:gd name="T38" fmla="*/ 0 w 11000"/>
                <a:gd name="T39" fmla="*/ 0 h 6931"/>
                <a:gd name="T40" fmla="*/ 0 w 11000"/>
                <a:gd name="T41" fmla="*/ 0 h 6931"/>
                <a:gd name="T42" fmla="*/ 0 w 11000"/>
                <a:gd name="T43" fmla="*/ 0 h 6931"/>
                <a:gd name="T44" fmla="*/ 0 w 11000"/>
                <a:gd name="T45" fmla="*/ 0 h 6931"/>
                <a:gd name="T46" fmla="*/ 0 w 11000"/>
                <a:gd name="T47" fmla="*/ 0 h 6931"/>
                <a:gd name="T48" fmla="*/ 0 w 11000"/>
                <a:gd name="T49" fmla="*/ 0 h 6931"/>
                <a:gd name="T50" fmla="*/ 0 w 11000"/>
                <a:gd name="T51" fmla="*/ 0 h 6931"/>
                <a:gd name="T52" fmla="*/ 0 w 11000"/>
                <a:gd name="T53" fmla="*/ 0 h 6931"/>
                <a:gd name="T54" fmla="*/ 0 w 11000"/>
                <a:gd name="T55" fmla="*/ 0 h 6931"/>
                <a:gd name="T56" fmla="*/ 0 w 11000"/>
                <a:gd name="T57" fmla="*/ 0 h 6931"/>
                <a:gd name="T58" fmla="*/ 0 w 11000"/>
                <a:gd name="T59" fmla="*/ 0 h 6931"/>
                <a:gd name="T60" fmla="*/ 0 w 11000"/>
                <a:gd name="T61" fmla="*/ 0 h 6931"/>
                <a:gd name="T62" fmla="*/ 0 w 11000"/>
                <a:gd name="T63" fmla="*/ 0 h 6931"/>
                <a:gd name="T64" fmla="*/ 0 w 11000"/>
                <a:gd name="T65" fmla="*/ 0 h 69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00"/>
                <a:gd name="T100" fmla="*/ 0 h 6931"/>
                <a:gd name="T101" fmla="*/ 11000 w 11000"/>
                <a:gd name="T102" fmla="*/ 6931 h 69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00" h="6931">
                  <a:moveTo>
                    <a:pt x="7432" y="0"/>
                  </a:moveTo>
                  <a:lnTo>
                    <a:pt x="7309" y="222"/>
                  </a:lnTo>
                  <a:lnTo>
                    <a:pt x="7177" y="447"/>
                  </a:lnTo>
                  <a:lnTo>
                    <a:pt x="7034" y="675"/>
                  </a:lnTo>
                  <a:lnTo>
                    <a:pt x="6882" y="905"/>
                  </a:lnTo>
                  <a:lnTo>
                    <a:pt x="6720" y="1137"/>
                  </a:lnTo>
                  <a:lnTo>
                    <a:pt x="6548" y="1370"/>
                  </a:lnTo>
                  <a:lnTo>
                    <a:pt x="6367" y="1605"/>
                  </a:lnTo>
                  <a:lnTo>
                    <a:pt x="6178" y="1842"/>
                  </a:lnTo>
                  <a:lnTo>
                    <a:pt x="5981" y="2078"/>
                  </a:lnTo>
                  <a:lnTo>
                    <a:pt x="5776" y="2315"/>
                  </a:lnTo>
                  <a:lnTo>
                    <a:pt x="5564" y="2551"/>
                  </a:lnTo>
                  <a:lnTo>
                    <a:pt x="5344" y="2788"/>
                  </a:lnTo>
                  <a:lnTo>
                    <a:pt x="5118" y="3023"/>
                  </a:lnTo>
                  <a:lnTo>
                    <a:pt x="4886" y="3258"/>
                  </a:lnTo>
                  <a:lnTo>
                    <a:pt x="4647" y="3491"/>
                  </a:lnTo>
                  <a:lnTo>
                    <a:pt x="4402" y="3722"/>
                  </a:lnTo>
                  <a:lnTo>
                    <a:pt x="4152" y="3953"/>
                  </a:lnTo>
                  <a:lnTo>
                    <a:pt x="3897" y="4180"/>
                  </a:lnTo>
                  <a:lnTo>
                    <a:pt x="3638" y="4405"/>
                  </a:lnTo>
                  <a:lnTo>
                    <a:pt x="3374" y="4626"/>
                  </a:lnTo>
                  <a:lnTo>
                    <a:pt x="3106" y="4844"/>
                  </a:lnTo>
                  <a:lnTo>
                    <a:pt x="2835" y="5058"/>
                  </a:lnTo>
                  <a:lnTo>
                    <a:pt x="2560" y="5269"/>
                  </a:lnTo>
                  <a:lnTo>
                    <a:pt x="2282" y="5475"/>
                  </a:lnTo>
                  <a:lnTo>
                    <a:pt x="2002" y="5677"/>
                  </a:lnTo>
                  <a:lnTo>
                    <a:pt x="1720" y="5874"/>
                  </a:lnTo>
                  <a:lnTo>
                    <a:pt x="1437" y="6065"/>
                  </a:lnTo>
                  <a:lnTo>
                    <a:pt x="1151" y="6251"/>
                  </a:lnTo>
                  <a:lnTo>
                    <a:pt x="864" y="6431"/>
                  </a:lnTo>
                  <a:lnTo>
                    <a:pt x="576" y="6604"/>
                  </a:lnTo>
                  <a:lnTo>
                    <a:pt x="288" y="6771"/>
                  </a:lnTo>
                  <a:lnTo>
                    <a:pt x="0" y="6931"/>
                  </a:lnTo>
                  <a:lnTo>
                    <a:pt x="7647" y="6931"/>
                  </a:lnTo>
                  <a:lnTo>
                    <a:pt x="7782" y="6748"/>
                  </a:lnTo>
                  <a:lnTo>
                    <a:pt x="7915" y="6560"/>
                  </a:lnTo>
                  <a:lnTo>
                    <a:pt x="8049" y="6366"/>
                  </a:lnTo>
                  <a:lnTo>
                    <a:pt x="8180" y="6169"/>
                  </a:lnTo>
                  <a:lnTo>
                    <a:pt x="8312" y="5968"/>
                  </a:lnTo>
                  <a:lnTo>
                    <a:pt x="8442" y="5762"/>
                  </a:lnTo>
                  <a:lnTo>
                    <a:pt x="8570" y="5554"/>
                  </a:lnTo>
                  <a:lnTo>
                    <a:pt x="8696" y="5342"/>
                  </a:lnTo>
                  <a:lnTo>
                    <a:pt x="8822" y="5127"/>
                  </a:lnTo>
                  <a:lnTo>
                    <a:pt x="8946" y="4909"/>
                  </a:lnTo>
                  <a:lnTo>
                    <a:pt x="9069" y="4689"/>
                  </a:lnTo>
                  <a:lnTo>
                    <a:pt x="9188" y="4468"/>
                  </a:lnTo>
                  <a:lnTo>
                    <a:pt x="9307" y="4243"/>
                  </a:lnTo>
                  <a:lnTo>
                    <a:pt x="9422" y="4019"/>
                  </a:lnTo>
                  <a:lnTo>
                    <a:pt x="9536" y="3792"/>
                  </a:lnTo>
                  <a:lnTo>
                    <a:pt x="9647" y="3563"/>
                  </a:lnTo>
                  <a:lnTo>
                    <a:pt x="9756" y="3335"/>
                  </a:lnTo>
                  <a:lnTo>
                    <a:pt x="9862" y="3106"/>
                  </a:lnTo>
                  <a:lnTo>
                    <a:pt x="9966" y="2876"/>
                  </a:lnTo>
                  <a:lnTo>
                    <a:pt x="10066" y="2647"/>
                  </a:lnTo>
                  <a:lnTo>
                    <a:pt x="10163" y="2418"/>
                  </a:lnTo>
                  <a:lnTo>
                    <a:pt x="10257" y="2190"/>
                  </a:lnTo>
                  <a:lnTo>
                    <a:pt x="10348" y="1963"/>
                  </a:lnTo>
                  <a:lnTo>
                    <a:pt x="10436" y="1735"/>
                  </a:lnTo>
                  <a:lnTo>
                    <a:pt x="10520" y="1511"/>
                  </a:lnTo>
                  <a:lnTo>
                    <a:pt x="10601" y="1287"/>
                  </a:lnTo>
                  <a:lnTo>
                    <a:pt x="10677" y="1066"/>
                  </a:lnTo>
                  <a:lnTo>
                    <a:pt x="10750" y="847"/>
                  </a:lnTo>
                  <a:lnTo>
                    <a:pt x="10818" y="631"/>
                  </a:lnTo>
                  <a:lnTo>
                    <a:pt x="10884" y="417"/>
                  </a:lnTo>
                  <a:lnTo>
                    <a:pt x="10944" y="207"/>
                  </a:lnTo>
                  <a:lnTo>
                    <a:pt x="11000" y="0"/>
                  </a:lnTo>
                  <a:lnTo>
                    <a:pt x="743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 rot="10800000">
              <a:off x="1778" y="3018"/>
              <a:ext cx="177" cy="177"/>
            </a:xfrm>
            <a:custGeom>
              <a:avLst/>
              <a:gdLst>
                <a:gd name="T0" fmla="*/ 0 w 3568"/>
                <a:gd name="T1" fmla="*/ 0 h 4416"/>
                <a:gd name="T2" fmla="*/ 0 w 3568"/>
                <a:gd name="T3" fmla="*/ 0 h 4416"/>
                <a:gd name="T4" fmla="*/ 0 w 3568"/>
                <a:gd name="T5" fmla="*/ 0 h 4416"/>
                <a:gd name="T6" fmla="*/ 0 w 3568"/>
                <a:gd name="T7" fmla="*/ 0 h 4416"/>
                <a:gd name="T8" fmla="*/ 0 w 3568"/>
                <a:gd name="T9" fmla="*/ 0 h 4416"/>
                <a:gd name="T10" fmla="*/ 0 w 3568"/>
                <a:gd name="T11" fmla="*/ 0 h 4416"/>
                <a:gd name="T12" fmla="*/ 0 w 3568"/>
                <a:gd name="T13" fmla="*/ 0 h 4416"/>
                <a:gd name="T14" fmla="*/ 0 w 3568"/>
                <a:gd name="T15" fmla="*/ 0 h 4416"/>
                <a:gd name="T16" fmla="*/ 0 w 3568"/>
                <a:gd name="T17" fmla="*/ 0 h 4416"/>
                <a:gd name="T18" fmla="*/ 0 w 3568"/>
                <a:gd name="T19" fmla="*/ 0 h 4416"/>
                <a:gd name="T20" fmla="*/ 0 w 3568"/>
                <a:gd name="T21" fmla="*/ 0 h 4416"/>
                <a:gd name="T22" fmla="*/ 0 w 3568"/>
                <a:gd name="T23" fmla="*/ 0 h 4416"/>
                <a:gd name="T24" fmla="*/ 0 w 3568"/>
                <a:gd name="T25" fmla="*/ 0 h 4416"/>
                <a:gd name="T26" fmla="*/ 0 w 3568"/>
                <a:gd name="T27" fmla="*/ 0 h 4416"/>
                <a:gd name="T28" fmla="*/ 0 w 3568"/>
                <a:gd name="T29" fmla="*/ 0 h 4416"/>
                <a:gd name="T30" fmla="*/ 0 w 3568"/>
                <a:gd name="T31" fmla="*/ 0 h 4416"/>
                <a:gd name="T32" fmla="*/ 0 w 3568"/>
                <a:gd name="T33" fmla="*/ 0 h 4416"/>
                <a:gd name="T34" fmla="*/ 0 w 3568"/>
                <a:gd name="T35" fmla="*/ 0 h 4416"/>
                <a:gd name="T36" fmla="*/ 0 w 3568"/>
                <a:gd name="T37" fmla="*/ 0 h 4416"/>
                <a:gd name="T38" fmla="*/ 0 w 3568"/>
                <a:gd name="T39" fmla="*/ 0 h 4416"/>
                <a:gd name="T40" fmla="*/ 0 w 3568"/>
                <a:gd name="T41" fmla="*/ 0 h 4416"/>
                <a:gd name="T42" fmla="*/ 0 w 3568"/>
                <a:gd name="T43" fmla="*/ 0 h 4416"/>
                <a:gd name="T44" fmla="*/ 0 w 3568"/>
                <a:gd name="T45" fmla="*/ 0 h 4416"/>
                <a:gd name="T46" fmla="*/ 0 w 3568"/>
                <a:gd name="T47" fmla="*/ 0 h 4416"/>
                <a:gd name="T48" fmla="*/ 0 w 3568"/>
                <a:gd name="T49" fmla="*/ 0 h 4416"/>
                <a:gd name="T50" fmla="*/ 0 w 3568"/>
                <a:gd name="T51" fmla="*/ 0 h 4416"/>
                <a:gd name="T52" fmla="*/ 0 w 3568"/>
                <a:gd name="T53" fmla="*/ 0 h 4416"/>
                <a:gd name="T54" fmla="*/ 0 w 3568"/>
                <a:gd name="T55" fmla="*/ 0 h 4416"/>
                <a:gd name="T56" fmla="*/ 0 w 3568"/>
                <a:gd name="T57" fmla="*/ 0 h 4416"/>
                <a:gd name="T58" fmla="*/ 0 w 3568"/>
                <a:gd name="T59" fmla="*/ 0 h 4416"/>
                <a:gd name="T60" fmla="*/ 0 w 3568"/>
                <a:gd name="T61" fmla="*/ 0 h 4416"/>
                <a:gd name="T62" fmla="*/ 0 w 3568"/>
                <a:gd name="T63" fmla="*/ 0 h 4416"/>
                <a:gd name="T64" fmla="*/ 0 w 3568"/>
                <a:gd name="T65" fmla="*/ 0 h 4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8"/>
                <a:gd name="T100" fmla="*/ 0 h 4416"/>
                <a:gd name="T101" fmla="*/ 3568 w 3568"/>
                <a:gd name="T102" fmla="*/ 4416 h 4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8" h="4416">
                  <a:moveTo>
                    <a:pt x="0" y="0"/>
                  </a:moveTo>
                  <a:lnTo>
                    <a:pt x="34" y="128"/>
                  </a:lnTo>
                  <a:lnTo>
                    <a:pt x="70" y="256"/>
                  </a:lnTo>
                  <a:lnTo>
                    <a:pt x="107" y="386"/>
                  </a:lnTo>
                  <a:lnTo>
                    <a:pt x="146" y="517"/>
                  </a:lnTo>
                  <a:lnTo>
                    <a:pt x="187" y="650"/>
                  </a:lnTo>
                  <a:lnTo>
                    <a:pt x="229" y="784"/>
                  </a:lnTo>
                  <a:lnTo>
                    <a:pt x="273" y="918"/>
                  </a:lnTo>
                  <a:lnTo>
                    <a:pt x="319" y="1053"/>
                  </a:lnTo>
                  <a:lnTo>
                    <a:pt x="365" y="1190"/>
                  </a:lnTo>
                  <a:lnTo>
                    <a:pt x="413" y="1328"/>
                  </a:lnTo>
                  <a:lnTo>
                    <a:pt x="463" y="1465"/>
                  </a:lnTo>
                  <a:lnTo>
                    <a:pt x="514" y="1603"/>
                  </a:lnTo>
                  <a:lnTo>
                    <a:pt x="566" y="1742"/>
                  </a:lnTo>
                  <a:lnTo>
                    <a:pt x="620" y="1882"/>
                  </a:lnTo>
                  <a:lnTo>
                    <a:pt x="676" y="2022"/>
                  </a:lnTo>
                  <a:lnTo>
                    <a:pt x="732" y="2163"/>
                  </a:lnTo>
                  <a:lnTo>
                    <a:pt x="790" y="2304"/>
                  </a:lnTo>
                  <a:lnTo>
                    <a:pt x="849" y="2445"/>
                  </a:lnTo>
                  <a:lnTo>
                    <a:pt x="908" y="2586"/>
                  </a:lnTo>
                  <a:lnTo>
                    <a:pt x="970" y="2728"/>
                  </a:lnTo>
                  <a:lnTo>
                    <a:pt x="1032" y="2870"/>
                  </a:lnTo>
                  <a:lnTo>
                    <a:pt x="1095" y="3011"/>
                  </a:lnTo>
                  <a:lnTo>
                    <a:pt x="1160" y="3153"/>
                  </a:lnTo>
                  <a:lnTo>
                    <a:pt x="1225" y="3295"/>
                  </a:lnTo>
                  <a:lnTo>
                    <a:pt x="1292" y="3437"/>
                  </a:lnTo>
                  <a:lnTo>
                    <a:pt x="1359" y="3577"/>
                  </a:lnTo>
                  <a:lnTo>
                    <a:pt x="1428" y="3718"/>
                  </a:lnTo>
                  <a:lnTo>
                    <a:pt x="1497" y="3858"/>
                  </a:lnTo>
                  <a:lnTo>
                    <a:pt x="1567" y="3999"/>
                  </a:lnTo>
                  <a:lnTo>
                    <a:pt x="1639" y="4138"/>
                  </a:lnTo>
                  <a:lnTo>
                    <a:pt x="1711" y="4277"/>
                  </a:lnTo>
                  <a:lnTo>
                    <a:pt x="1784" y="4416"/>
                  </a:lnTo>
                  <a:lnTo>
                    <a:pt x="1857" y="4277"/>
                  </a:lnTo>
                  <a:lnTo>
                    <a:pt x="1929" y="4138"/>
                  </a:lnTo>
                  <a:lnTo>
                    <a:pt x="2001" y="3999"/>
                  </a:lnTo>
                  <a:lnTo>
                    <a:pt x="2071" y="3858"/>
                  </a:lnTo>
                  <a:lnTo>
                    <a:pt x="2140" y="3718"/>
                  </a:lnTo>
                  <a:lnTo>
                    <a:pt x="2208" y="3577"/>
                  </a:lnTo>
                  <a:lnTo>
                    <a:pt x="2276" y="3437"/>
                  </a:lnTo>
                  <a:lnTo>
                    <a:pt x="2343" y="3295"/>
                  </a:lnTo>
                  <a:lnTo>
                    <a:pt x="2408" y="3153"/>
                  </a:lnTo>
                  <a:lnTo>
                    <a:pt x="2473" y="3011"/>
                  </a:lnTo>
                  <a:lnTo>
                    <a:pt x="2536" y="2870"/>
                  </a:lnTo>
                  <a:lnTo>
                    <a:pt x="2598" y="2728"/>
                  </a:lnTo>
                  <a:lnTo>
                    <a:pt x="2660" y="2586"/>
                  </a:lnTo>
                  <a:lnTo>
                    <a:pt x="2719" y="2445"/>
                  </a:lnTo>
                  <a:lnTo>
                    <a:pt x="2778" y="2304"/>
                  </a:lnTo>
                  <a:lnTo>
                    <a:pt x="2836" y="2163"/>
                  </a:lnTo>
                  <a:lnTo>
                    <a:pt x="2892" y="2022"/>
                  </a:lnTo>
                  <a:lnTo>
                    <a:pt x="2948" y="1882"/>
                  </a:lnTo>
                  <a:lnTo>
                    <a:pt x="3002" y="1742"/>
                  </a:lnTo>
                  <a:lnTo>
                    <a:pt x="3054" y="1603"/>
                  </a:lnTo>
                  <a:lnTo>
                    <a:pt x="3105" y="1465"/>
                  </a:lnTo>
                  <a:lnTo>
                    <a:pt x="3155" y="1328"/>
                  </a:lnTo>
                  <a:lnTo>
                    <a:pt x="3203" y="1190"/>
                  </a:lnTo>
                  <a:lnTo>
                    <a:pt x="3249" y="1053"/>
                  </a:lnTo>
                  <a:lnTo>
                    <a:pt x="3295" y="918"/>
                  </a:lnTo>
                  <a:lnTo>
                    <a:pt x="3339" y="784"/>
                  </a:lnTo>
                  <a:lnTo>
                    <a:pt x="3381" y="650"/>
                  </a:lnTo>
                  <a:lnTo>
                    <a:pt x="3422" y="517"/>
                  </a:lnTo>
                  <a:lnTo>
                    <a:pt x="3461" y="386"/>
                  </a:lnTo>
                  <a:lnTo>
                    <a:pt x="3498" y="256"/>
                  </a:lnTo>
                  <a:lnTo>
                    <a:pt x="3534" y="128"/>
                  </a:lnTo>
                  <a:lnTo>
                    <a:pt x="35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2">
                <a:lumMod val="40000"/>
                <a:lumOff val="60000"/>
                <a:alpha val="47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619250" y="908050"/>
            <a:ext cx="3468688" cy="2855913"/>
            <a:chOff x="35496" y="923795"/>
            <a:chExt cx="3468622" cy="2855136"/>
          </a:xfrm>
        </p:grpSpPr>
        <p:sp>
          <p:nvSpPr>
            <p:cNvPr id="25610" name="矩形 9"/>
            <p:cNvSpPr>
              <a:spLocks noChangeArrowheads="1"/>
            </p:cNvSpPr>
            <p:nvPr/>
          </p:nvSpPr>
          <p:spPr bwMode="auto">
            <a:xfrm>
              <a:off x="35496" y="923795"/>
              <a:ext cx="3456000" cy="2500331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kumimoji="1" lang="zh-CN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Box 162"/>
            <p:cNvSpPr txBox="1"/>
            <p:nvPr/>
          </p:nvSpPr>
          <p:spPr>
            <a:xfrm>
              <a:off x="48196" y="2853670"/>
              <a:ext cx="3455922" cy="9252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Calibri" pitchFamily="34" charset="0"/>
                </a:rPr>
                <a:t>Power DIP Board, with no cable routing, seems more artistic and better cooling effect</a:t>
              </a:r>
              <a:endParaRPr lang="zh-CN" altLang="en-US" b="1" i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25612" name="图片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21" y="930341"/>
              <a:ext cx="3426187" cy="193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07" name="直接连接符 14"/>
          <p:cNvCxnSpPr>
            <a:cxnSpLocks noChangeShapeType="1"/>
          </p:cNvCxnSpPr>
          <p:nvPr/>
        </p:nvCxnSpPr>
        <p:spPr bwMode="auto">
          <a:xfrm>
            <a:off x="-625475" y="3479800"/>
            <a:ext cx="10186988" cy="1588"/>
          </a:xfrm>
          <a:prstGeom prst="line">
            <a:avLst/>
          </a:prstGeom>
          <a:noFill/>
          <a:ln w="19050" algn="ctr">
            <a:solidFill>
              <a:srgbClr val="7030A0"/>
            </a:solidFill>
            <a:prstDash val="dashDot"/>
            <a:round/>
          </a:ln>
        </p:spPr>
      </p:cxn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9363"/>
            <a:ext cx="589756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矩形 16"/>
          <p:cNvSpPr>
            <a:spLocks noChangeArrowheads="1"/>
          </p:cNvSpPr>
          <p:nvPr/>
        </p:nvSpPr>
        <p:spPr bwMode="auto">
          <a:xfrm>
            <a:off x="5895975" y="3644900"/>
            <a:ext cx="3248025" cy="28178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</a:t>
            </a:r>
            <a:r>
              <a:rPr lang="zh-CN" altLang="zh-CN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upport power </a:t>
            </a:r>
            <a:r>
              <a:rPr lang="zh-CN" altLang="en-US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</a:t>
            </a:r>
            <a:r>
              <a:rPr lang="zh-CN" altLang="zh-CN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old backup</a:t>
            </a:r>
            <a:r>
              <a:rPr lang="zh-CN" altLang="en-US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：</a:t>
            </a:r>
            <a:endParaRPr lang="en-US" altLang="zh-CN" b="1" u="sng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</a:pPr>
            <a:r>
              <a:rPr lang="zh-CN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Incold standby mode, the power conversion efficiency </a:t>
            </a:r>
            <a:r>
              <a:rPr lang="zh-CN" altLang="en-US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an be</a:t>
            </a:r>
            <a:r>
              <a:rPr lang="zh-CN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increased 3% again, </a:t>
            </a:r>
            <a:r>
              <a:rPr lang="zh-CN" altLang="en-US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u</a:t>
            </a:r>
            <a:r>
              <a:rPr lang="en-US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p </a:t>
            </a:r>
            <a:r>
              <a:rPr lang="zh-CN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to 95%</a:t>
            </a:r>
            <a:r>
              <a:rPr lang="zh-CN" altLang="en-US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.</a:t>
            </a:r>
            <a:r>
              <a:rPr lang="zh-CN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endParaRPr lang="en-US" altLang="zh-CN" sz="160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</a:pPr>
            <a:r>
              <a:rPr lang="zh-CN" altLang="zh-CN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Multiple contact sensors</a:t>
            </a:r>
            <a:r>
              <a:rPr lang="zh-CN" altLang="en-US" b="1" u="sng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：</a:t>
            </a:r>
            <a:endParaRPr lang="en-US" altLang="zh-CN" b="1" u="sng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</a:pPr>
            <a:r>
              <a:rPr lang="zh-CN" altLang="zh-CN" sz="16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The machine system containing 25 sensors to ensure the machine heat noise effect balanced</a:t>
            </a:r>
            <a:endParaRPr lang="en-US" altLang="zh-CN" sz="160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651500" y="1196975"/>
            <a:ext cx="22923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</a:rPr>
              <a:t>CRPS Power Supply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188913"/>
            <a:ext cx="6618288" cy="60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Provide custom services at different </a:t>
            </a:r>
          </a:p>
          <a:p>
            <a:pPr>
              <a:lnSpc>
                <a:spcPct val="80000"/>
              </a:lnSpc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levels to meet customer demand</a:t>
            </a:r>
            <a:endParaRPr sz="18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sp>
        <p:nvSpPr>
          <p:cNvPr id="27650" name="Freeform 3"/>
          <p:cNvSpPr>
            <a:spLocks noEditPoints="1"/>
          </p:cNvSpPr>
          <p:nvPr/>
        </p:nvSpPr>
        <p:spPr bwMode="gray">
          <a:xfrm rot="-9878261">
            <a:off x="779463" y="3384550"/>
            <a:ext cx="838200" cy="671513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50000">
                <a:srgbClr val="55BBBB"/>
              </a:gs>
              <a:gs pos="100000">
                <a:srgbClr val="009999"/>
              </a:gs>
            </a:gsLst>
            <a:lin ang="2700000" scaled="1"/>
          </a:gradFill>
          <a:ln w="9525">
            <a:round/>
          </a:ln>
          <a:scene3d>
            <a:camera prst="legacyPerspectiveFront">
              <a:rot lat="1500000" lon="20099975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pic>
        <p:nvPicPr>
          <p:cNvPr id="27651" name="Picture 4" descr="c:\users\alanwang\appdata\roaming\360se6\User Data\temp\154507-12050516093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038" y="2901950"/>
            <a:ext cx="15779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6" name="组合 20"/>
          <p:cNvGrpSpPr/>
          <p:nvPr/>
        </p:nvGrpSpPr>
        <p:grpSpPr bwMode="auto">
          <a:xfrm>
            <a:off x="1619250" y="1420813"/>
            <a:ext cx="2987675" cy="2203450"/>
            <a:chOff x="1619672" y="1420515"/>
            <a:chExt cx="2988662" cy="2204219"/>
          </a:xfrm>
        </p:grpSpPr>
        <p:grpSp>
          <p:nvGrpSpPr>
            <p:cNvPr id="27678" name="Group 2"/>
            <p:cNvGrpSpPr/>
            <p:nvPr/>
          </p:nvGrpSpPr>
          <p:grpSpPr bwMode="auto">
            <a:xfrm>
              <a:off x="1619674" y="1420515"/>
              <a:ext cx="2880000" cy="568325"/>
              <a:chOff x="619" y="1024"/>
              <a:chExt cx="1694" cy="675"/>
            </a:xfrm>
          </p:grpSpPr>
          <p:sp>
            <p:nvSpPr>
              <p:cNvPr id="51" name="AutoShape 3"/>
              <p:cNvSpPr>
                <a:spLocks noChangeArrowheads="1"/>
              </p:cNvSpPr>
              <p:nvPr/>
            </p:nvSpPr>
            <p:spPr bwMode="gray">
              <a:xfrm>
                <a:off x="619" y="1024"/>
                <a:ext cx="1694" cy="675"/>
              </a:xfrm>
              <a:prstGeom prst="roundRect">
                <a:avLst>
                  <a:gd name="adj" fmla="val 4505"/>
                </a:avLst>
              </a:pr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solidFill>
                  <a:srgbClr val="C0C0C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681" name="AutoShape 4"/>
              <p:cNvSpPr>
                <a:spLocks noChangeArrowheads="1"/>
              </p:cNvSpPr>
              <p:nvPr/>
            </p:nvSpPr>
            <p:spPr bwMode="gray">
              <a:xfrm>
                <a:off x="628" y="1033"/>
                <a:ext cx="1669" cy="659"/>
              </a:xfrm>
              <a:prstGeom prst="roundRect">
                <a:avLst>
                  <a:gd name="adj" fmla="val 4505"/>
                </a:avLst>
              </a:prstGeom>
              <a:noFill/>
              <a:ln w="3175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79" name="Rectangle 5"/>
            <p:cNvSpPr>
              <a:spLocks noChangeArrowheads="1"/>
            </p:cNvSpPr>
            <p:nvPr/>
          </p:nvSpPr>
          <p:spPr bwMode="gray">
            <a:xfrm>
              <a:off x="1619672" y="2047216"/>
              <a:ext cx="2988662" cy="157751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6"/>
          <p:cNvGrpSpPr/>
          <p:nvPr/>
        </p:nvGrpSpPr>
        <p:grpSpPr bwMode="auto">
          <a:xfrm>
            <a:off x="1618720" y="3334268"/>
            <a:ext cx="2988219" cy="1894049"/>
            <a:chOff x="1701" y="2333"/>
            <a:chExt cx="1370" cy="114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7" name="Rectangle 7"/>
            <p:cNvSpPr>
              <a:spLocks noChangeArrowheads="1"/>
            </p:cNvSpPr>
            <p:nvPr/>
          </p:nvSpPr>
          <p:spPr bwMode="invGray">
            <a:xfrm>
              <a:off x="1701" y="2496"/>
              <a:ext cx="1370" cy="98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invGray">
            <a:xfrm rot="5400000" flipH="1" flipV="1">
              <a:off x="2254" y="2243"/>
              <a:ext cx="211" cy="391"/>
            </a:xfrm>
            <a:prstGeom prst="rightArrow">
              <a:avLst>
                <a:gd name="adj1" fmla="val 49870"/>
                <a:gd name="adj2" fmla="val 57894"/>
              </a:avLst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" name="Group 9"/>
          <p:cNvGrpSpPr/>
          <p:nvPr/>
        </p:nvGrpSpPr>
        <p:grpSpPr bwMode="auto">
          <a:xfrm>
            <a:off x="4202718" y="3604640"/>
            <a:ext cx="3392855" cy="1629189"/>
            <a:chOff x="2916" y="2496"/>
            <a:chExt cx="1526" cy="980"/>
          </a:xfrm>
          <a:solidFill>
            <a:srgbClr val="CC99FF"/>
          </a:solidFill>
        </p:grpSpPr>
        <p:sp>
          <p:nvSpPr>
            <p:cNvPr id="45" name="Rectangle 10"/>
            <p:cNvSpPr>
              <a:spLocks noChangeArrowheads="1"/>
            </p:cNvSpPr>
            <p:nvPr/>
          </p:nvSpPr>
          <p:spPr bwMode="gray">
            <a:xfrm>
              <a:off x="3072" y="2496"/>
              <a:ext cx="1370" cy="98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gray">
            <a:xfrm flipH="1">
              <a:off x="2916" y="2814"/>
              <a:ext cx="211" cy="391"/>
            </a:xfrm>
            <a:prstGeom prst="rightArrow">
              <a:avLst>
                <a:gd name="adj1" fmla="val 49870"/>
                <a:gd name="adj2" fmla="val 57894"/>
              </a:avLst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4608016" y="2048167"/>
            <a:ext cx="2987559" cy="1837046"/>
            <a:chOff x="3072" y="1516"/>
            <a:chExt cx="1370" cy="11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Rectangle 13"/>
            <p:cNvSpPr>
              <a:spLocks noChangeArrowheads="1"/>
            </p:cNvSpPr>
            <p:nvPr/>
          </p:nvSpPr>
          <p:spPr bwMode="gray">
            <a:xfrm>
              <a:off x="3072" y="1516"/>
              <a:ext cx="1370" cy="98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AutoShape 14"/>
            <p:cNvSpPr>
              <a:spLocks noChangeArrowheads="1"/>
            </p:cNvSpPr>
            <p:nvPr/>
          </p:nvSpPr>
          <p:spPr bwMode="gray">
            <a:xfrm rot="16200000" flipH="1">
              <a:off x="3661" y="2359"/>
              <a:ext cx="211" cy="391"/>
            </a:xfrm>
            <a:prstGeom prst="rightArrow">
              <a:avLst>
                <a:gd name="adj1" fmla="val 49870"/>
                <a:gd name="adj2" fmla="val 57894"/>
              </a:avLst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7660" name="AutoShape 15"/>
          <p:cNvSpPr>
            <a:spLocks noChangeArrowheads="1"/>
          </p:cNvSpPr>
          <p:nvPr/>
        </p:nvSpPr>
        <p:spPr bwMode="gray">
          <a:xfrm>
            <a:off x="4537075" y="2541588"/>
            <a:ext cx="334963" cy="620712"/>
          </a:xfrm>
          <a:prstGeom prst="rightArrow">
            <a:avLst>
              <a:gd name="adj1" fmla="val 49870"/>
              <a:gd name="adj2" fmla="val 57894"/>
            </a:avLst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661" name="Group 16"/>
          <p:cNvGrpSpPr/>
          <p:nvPr/>
        </p:nvGrpSpPr>
        <p:grpSpPr bwMode="auto">
          <a:xfrm>
            <a:off x="4643438" y="1420813"/>
            <a:ext cx="2879725" cy="568325"/>
            <a:chOff x="2980" y="1089"/>
            <a:chExt cx="1374" cy="358"/>
          </a:xfrm>
        </p:grpSpPr>
        <p:sp>
          <p:nvSpPr>
            <p:cNvPr id="41" name="AutoShape 17"/>
            <p:cNvSpPr>
              <a:spLocks noChangeArrowheads="1"/>
            </p:cNvSpPr>
            <p:nvPr/>
          </p:nvSpPr>
          <p:spPr bwMode="gray">
            <a:xfrm>
              <a:off x="2980" y="1089"/>
              <a:ext cx="1374" cy="358"/>
            </a:xfrm>
            <a:prstGeom prst="roundRect">
              <a:avLst>
                <a:gd name="adj" fmla="val 4505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  <a:ln w="9525" algn="ctr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77" name="AutoShape 18"/>
            <p:cNvSpPr>
              <a:spLocks noChangeArrowheads="1"/>
            </p:cNvSpPr>
            <p:nvPr/>
          </p:nvSpPr>
          <p:spPr bwMode="gray">
            <a:xfrm>
              <a:off x="2987" y="1094"/>
              <a:ext cx="1360" cy="349"/>
            </a:xfrm>
            <a:prstGeom prst="roundRect">
              <a:avLst>
                <a:gd name="adj" fmla="val 4505"/>
              </a:avLst>
            </a:prstGeom>
            <a:noFill/>
            <a:ln w="3175" algn="ctr">
              <a:solidFill>
                <a:srgbClr val="F8F8F8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662" name="Group 19"/>
          <p:cNvGrpSpPr/>
          <p:nvPr/>
        </p:nvGrpSpPr>
        <p:grpSpPr bwMode="auto">
          <a:xfrm>
            <a:off x="1633538" y="5300663"/>
            <a:ext cx="2881312" cy="568325"/>
            <a:chOff x="619" y="1024"/>
            <a:chExt cx="1694" cy="675"/>
          </a:xfrm>
        </p:grpSpPr>
        <p:sp>
          <p:nvSpPr>
            <p:cNvPr id="39" name="AutoShape 20"/>
            <p:cNvSpPr>
              <a:spLocks noChangeArrowheads="1"/>
            </p:cNvSpPr>
            <p:nvPr/>
          </p:nvSpPr>
          <p:spPr bwMode="gray">
            <a:xfrm>
              <a:off x="619" y="1024"/>
              <a:ext cx="1694" cy="675"/>
            </a:xfrm>
            <a:prstGeom prst="roundRect">
              <a:avLst>
                <a:gd name="adj" fmla="val 4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2157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75" name="AutoShape 21"/>
            <p:cNvSpPr>
              <a:spLocks noChangeArrowheads="1"/>
            </p:cNvSpPr>
            <p:nvPr/>
          </p:nvSpPr>
          <p:spPr bwMode="gray">
            <a:xfrm>
              <a:off x="628" y="1033"/>
              <a:ext cx="1669" cy="659"/>
            </a:xfrm>
            <a:prstGeom prst="roundRect">
              <a:avLst>
                <a:gd name="adj" fmla="val 4505"/>
              </a:avLst>
            </a:prstGeom>
            <a:noFill/>
            <a:ln w="3175" algn="ctr">
              <a:solidFill>
                <a:srgbClr val="F8F8F8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663" name="Group 22"/>
          <p:cNvGrpSpPr/>
          <p:nvPr/>
        </p:nvGrpSpPr>
        <p:grpSpPr bwMode="auto">
          <a:xfrm>
            <a:off x="4643438" y="5300663"/>
            <a:ext cx="2879725" cy="568325"/>
            <a:chOff x="2980" y="3438"/>
            <a:chExt cx="1374" cy="358"/>
          </a:xfrm>
        </p:grpSpPr>
        <p:sp>
          <p:nvSpPr>
            <p:cNvPr id="37" name="AutoShape 23"/>
            <p:cNvSpPr>
              <a:spLocks noChangeArrowheads="1"/>
            </p:cNvSpPr>
            <p:nvPr/>
          </p:nvSpPr>
          <p:spPr bwMode="gray">
            <a:xfrm>
              <a:off x="2980" y="3438"/>
              <a:ext cx="1374" cy="358"/>
            </a:xfrm>
            <a:prstGeom prst="roundRect">
              <a:avLst>
                <a:gd name="adj" fmla="val 4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73" name="AutoShape 24"/>
            <p:cNvSpPr>
              <a:spLocks noChangeArrowheads="1"/>
            </p:cNvSpPr>
            <p:nvPr/>
          </p:nvSpPr>
          <p:spPr bwMode="gray">
            <a:xfrm>
              <a:off x="2987" y="3443"/>
              <a:ext cx="1360" cy="349"/>
            </a:xfrm>
            <a:prstGeom prst="roundRect">
              <a:avLst>
                <a:gd name="adj" fmla="val 4505"/>
              </a:avLst>
            </a:prstGeom>
            <a:noFill/>
            <a:ln w="3175" algn="ctr">
              <a:solidFill>
                <a:srgbClr val="F8F8F8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64" name="Rectangle 25"/>
          <p:cNvSpPr>
            <a:spLocks noChangeArrowheads="1"/>
          </p:cNvSpPr>
          <p:nvPr/>
        </p:nvSpPr>
        <p:spPr bwMode="black">
          <a:xfrm>
            <a:off x="1692275" y="1341438"/>
            <a:ext cx="2628900" cy="13112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latinLnBrk="1" hangingPunct="0"/>
            <a:r>
              <a:rPr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Simple logo </a:t>
            </a:r>
            <a:endParaRPr lang="ko-KR" altLang="en-US" sz="2000" b="1" i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algn="ctr" eaLnBrk="0" latinLnBrk="1" hangingPunct="0"/>
            <a:r>
              <a:rPr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customization</a:t>
            </a:r>
          </a:p>
          <a:p>
            <a:pPr algn="ctr" eaLnBrk="0" latinLnBrk="1" hangingPunct="0"/>
            <a:endParaRPr lang="ko-KR" altLang="zh-CN" sz="2000" b="1" i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algn="ctr" eaLnBrk="0" latinLnBrk="1" hangingPunct="0"/>
            <a:endParaRPr lang="en-US" altLang="ko-KR" sz="2000" b="1" i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7665" name="Rectangle 26"/>
          <p:cNvSpPr>
            <a:spLocks noChangeArrowheads="1"/>
          </p:cNvSpPr>
          <p:nvPr/>
        </p:nvSpPr>
        <p:spPr bwMode="gray">
          <a:xfrm>
            <a:off x="4572000" y="1341438"/>
            <a:ext cx="2879725" cy="9763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latinLnBrk="1" hangingPunct="0"/>
            <a:r>
              <a:rPr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Structure appearance</a:t>
            </a:r>
            <a:r>
              <a:rPr lang="ko-KR" altLang="zh-CN" b="1" i="1">
                <a:solidFill>
                  <a:srgbClr val="FFFFFF"/>
                </a:solidFill>
                <a:ea typeface="Gulim" pitchFamily="34" charset="-127"/>
              </a:rPr>
              <a:t>customization</a:t>
            </a:r>
          </a:p>
          <a:p>
            <a:pPr algn="ctr" eaLnBrk="0" latinLnBrk="1" hangingPunct="0"/>
            <a:endParaRPr lang="en-US" altLang="ko-KR" sz="2000" b="1" i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7666" name="Rectangle 27"/>
          <p:cNvSpPr>
            <a:spLocks noChangeArrowheads="1"/>
          </p:cNvSpPr>
          <p:nvPr/>
        </p:nvSpPr>
        <p:spPr bwMode="black">
          <a:xfrm>
            <a:off x="1619250" y="5229225"/>
            <a:ext cx="2881313" cy="701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kumimoji="1"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Solutions business</a:t>
            </a:r>
            <a:r>
              <a:rPr kumimoji="1" lang="ko-KR" altLang="en-US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customization</a:t>
            </a:r>
          </a:p>
        </p:txBody>
      </p:sp>
      <p:sp>
        <p:nvSpPr>
          <p:cNvPr id="27667" name="Rectangle 28"/>
          <p:cNvSpPr>
            <a:spLocks noChangeArrowheads="1"/>
          </p:cNvSpPr>
          <p:nvPr/>
        </p:nvSpPr>
        <p:spPr bwMode="black">
          <a:xfrm>
            <a:off x="4716463" y="5229225"/>
            <a:ext cx="2376487" cy="6715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latinLnBrk="1" hangingPunct="0"/>
            <a:r>
              <a:rPr lang="zh-CN" altLang="en-US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F</a:t>
            </a:r>
            <a:r>
              <a:rPr lang="ko-KR" altLang="zh-CN" sz="2000" b="1" i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unction set</a:t>
            </a:r>
          </a:p>
          <a:p>
            <a:pPr algn="ctr" eaLnBrk="0" latinLnBrk="1" hangingPunct="0"/>
            <a:r>
              <a:rPr lang="ko-KR" altLang="zh-CN" b="1" i="1">
                <a:solidFill>
                  <a:srgbClr val="FFFFFF"/>
                </a:solidFill>
                <a:ea typeface="Gulim" pitchFamily="34" charset="-127"/>
              </a:rPr>
              <a:t>customization</a:t>
            </a:r>
            <a:endParaRPr lang="en-US" altLang="ko-KR" b="1" i="1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7668" name="Text Box 29"/>
          <p:cNvSpPr txBox="1">
            <a:spLocks noChangeArrowheads="1"/>
          </p:cNvSpPr>
          <p:nvPr/>
        </p:nvSpPr>
        <p:spPr bwMode="gray">
          <a:xfrm>
            <a:off x="1692275" y="2420938"/>
            <a:ext cx="2808288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latin typeface="Times New Roman" pitchFamily="18" charset="0"/>
                <a:ea typeface="微软雅黑"/>
                <a:cs typeface="微软雅黑"/>
              </a:rPr>
              <a:t>Packaging, labels, BIOS and BMC interface </a:t>
            </a:r>
            <a:r>
              <a:rPr lang="en-US" altLang="en-US" sz="1600">
                <a:latin typeface="Times New Roman" pitchFamily="18" charset="0"/>
                <a:ea typeface="微软雅黑"/>
                <a:cs typeface="微软雅黑"/>
              </a:rPr>
              <a:t>logo </a:t>
            </a:r>
          </a:p>
          <a:p>
            <a:pPr eaLnBrk="0" hangingPunct="0"/>
            <a:r>
              <a:rPr lang="en-US" altLang="en-US" sz="1600">
                <a:latin typeface="Times New Roman" pitchFamily="18" charset="0"/>
                <a:ea typeface="微软雅黑"/>
                <a:cs typeface="微软雅黑"/>
              </a:rPr>
              <a:t>customization</a:t>
            </a:r>
            <a:r>
              <a:rPr lang="en-US" altLang="zh-CN" sz="1600">
                <a:latin typeface="Times New Roman" pitchFamily="18" charset="0"/>
                <a:ea typeface="微软雅黑"/>
                <a:cs typeface="微软雅黑"/>
              </a:rPr>
              <a:t> </a:t>
            </a:r>
            <a:endParaRPr lang="zh-CN" altLang="en-US" sz="1600"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27669" name="Text Box 31"/>
          <p:cNvSpPr txBox="1">
            <a:spLocks noChangeArrowheads="1"/>
          </p:cNvSpPr>
          <p:nvPr/>
        </p:nvSpPr>
        <p:spPr bwMode="gray">
          <a:xfrm>
            <a:off x="1763713" y="3644900"/>
            <a:ext cx="2663825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latin typeface="Times New Roman" pitchFamily="18" charset="0"/>
                <a:ea typeface="微软雅黑"/>
                <a:cs typeface="微软雅黑"/>
              </a:rPr>
              <a:t>According to the customer business characteristics</a:t>
            </a:r>
            <a:r>
              <a:rPr lang="zh-CN" altLang="en-US" sz="1400">
                <a:latin typeface="Times New Roman" pitchFamily="18" charset="0"/>
                <a:ea typeface="微软雅黑"/>
                <a:cs typeface="微软雅黑"/>
              </a:rPr>
              <a:t>，</a:t>
            </a:r>
            <a:r>
              <a:rPr lang="en-US" altLang="zh-CN" sz="1400">
                <a:latin typeface="Times New Roman" pitchFamily="18" charset="0"/>
              </a:rPr>
              <a:t>customize by  the solution of binding the customer application with Sugon hard and soft product </a:t>
            </a:r>
            <a:r>
              <a:rPr lang="en-US" altLang="zh-CN" sz="1400">
                <a:latin typeface="Times New Roman" pitchFamily="18" charset="0"/>
                <a:ea typeface="微软雅黑"/>
                <a:cs typeface="微软雅黑"/>
              </a:rPr>
              <a:t>to improve the TCO of system.</a:t>
            </a:r>
            <a:endParaRPr lang="zh-CN" altLang="en-US" sz="1400"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27670" name="矩形 34"/>
          <p:cNvSpPr>
            <a:spLocks noChangeArrowheads="1"/>
          </p:cNvSpPr>
          <p:nvPr/>
        </p:nvSpPr>
        <p:spPr bwMode="auto">
          <a:xfrm>
            <a:off x="4716463" y="2300288"/>
            <a:ext cx="2773362" cy="1155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latin typeface="Times New Roman" pitchFamily="18" charset="0"/>
                <a:ea typeface="微软雅黑"/>
                <a:cs typeface="微软雅黑"/>
              </a:rPr>
              <a:t>According to user requirements and combining with Sugon product to customize, including product specifications, the server internal structure, product appearance.</a:t>
            </a:r>
            <a:endParaRPr lang="zh-CN" altLang="en-US" sz="1400"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27671" name="矩形 35"/>
          <p:cNvSpPr>
            <a:spLocks noChangeArrowheads="1"/>
          </p:cNvSpPr>
          <p:nvPr/>
        </p:nvSpPr>
        <p:spPr bwMode="auto">
          <a:xfrm>
            <a:off x="4664075" y="4032250"/>
            <a:ext cx="2825750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latin typeface="Times New Roman" pitchFamily="18" charset="0"/>
                <a:ea typeface="微软雅黑"/>
                <a:cs typeface="微软雅黑"/>
              </a:rPr>
              <a:t>Require to customize management  functions for customer on BMC management chip, the BIOS etc.</a:t>
            </a:r>
            <a:endParaRPr lang="zh-CN" altLang="en-US" sz="1600"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27653" name="Freeform 2"/>
          <p:cNvSpPr>
            <a:spLocks noEditPoints="1"/>
          </p:cNvSpPr>
          <p:nvPr/>
        </p:nvSpPr>
        <p:spPr bwMode="gray">
          <a:xfrm rot="633066">
            <a:off x="280988" y="3567113"/>
            <a:ext cx="792162" cy="738187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50000">
                <a:srgbClr val="93BEE9"/>
              </a:gs>
              <a:gs pos="100000">
                <a:srgbClr val="0066CC"/>
              </a:gs>
            </a:gsLst>
            <a:lin ang="2700000" scaled="1"/>
          </a:gradFill>
          <a:ln w="9525">
            <a:round/>
          </a:ln>
          <a:scene3d>
            <a:camera prst="legacyPerspectiveFront">
              <a:rot lat="1500000" lon="20099975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95651" y="4521978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复杂</a:t>
            </a:r>
          </a:p>
        </p:txBody>
      </p:sp>
      <p:sp>
        <p:nvSpPr>
          <p:cNvPr id="55" name="矩形 54"/>
          <p:cNvSpPr/>
          <p:nvPr/>
        </p:nvSpPr>
        <p:spPr>
          <a:xfrm>
            <a:off x="295651" y="2527965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简单</a:t>
            </a:r>
          </a:p>
        </p:txBody>
      </p:sp>
      <p:pic>
        <p:nvPicPr>
          <p:cNvPr id="27683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76475"/>
            <a:ext cx="10080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84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65625"/>
            <a:ext cx="10080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68313" y="2492375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FFFF"/>
                </a:solidFill>
                <a:latin typeface="Times New Roman" pitchFamily="18" charset="0"/>
              </a:rPr>
              <a:t>Simple</a:t>
            </a:r>
            <a:r>
              <a:rPr lang="en-US" altLang="zh-CN">
                <a:solidFill>
                  <a:srgbClr val="00FFFF"/>
                </a:solidFill>
                <a:latin typeface="Times New Roman" pitchFamily="18" charset="0"/>
              </a:rPr>
              <a:t> </a:t>
            </a:r>
            <a:endParaRPr lang="zh-CN" altLang="en-US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323850" y="4652963"/>
            <a:ext cx="1123950" cy="36671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en-US" altLang="en-US" b="1">
                <a:solidFill>
                  <a:schemeClr val="accent1"/>
                </a:solidFill>
                <a:latin typeface="Times New Roman" pitchFamily="18" charset="0"/>
              </a:rPr>
              <a:t>omplex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91" y="39698"/>
            <a:ext cx="818991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en-US" altLang="zh-CN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755576" y="1052736"/>
            <a:ext cx="7848872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bg1">
                <a:lumMod val="50000"/>
              </a:schemeClr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14952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Introduction of Storage Server Market</a:t>
              </a: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683569" y="2204864"/>
            <a:ext cx="8784976" cy="914400"/>
            <a:chOff x="0" y="0"/>
            <a:chExt cx="7796971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bg1">
                <a:lumMod val="50000"/>
              </a:schemeClr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en-US" sz="2400" dirty="0"/>
            </a:p>
            <a:p>
              <a:endParaRPr lang="zh-CN" altLang="zh-CN" sz="2400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585618" y="161948"/>
              <a:ext cx="7211353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</a:t>
              </a: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755576" y="3356992"/>
            <a:ext cx="8064896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 features 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55576" y="4437112"/>
            <a:ext cx="8064896" cy="914400"/>
            <a:chOff x="0" y="0"/>
            <a:chExt cx="7287686" cy="685502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accent2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18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competitive analysis of S640-G20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 bwMode="auto">
          <a:xfrm rot="5400000">
            <a:off x="395731" y="1845019"/>
            <a:ext cx="3096345" cy="3528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5251450" cy="571500"/>
          </a:xfrm>
        </p:spPr>
        <p:txBody>
          <a:bodyPr/>
          <a:lstStyle/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Competition analysis</a:t>
            </a:r>
            <a:r>
              <a:rPr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SMC Storage Server</a:t>
            </a:r>
            <a:endParaRPr sz="20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30817" name="Group 97"/>
          <p:cNvGraphicFramePr>
            <a:graphicFrameLocks noGrp="1"/>
          </p:cNvGraphicFramePr>
          <p:nvPr/>
        </p:nvGraphicFramePr>
        <p:xfrm>
          <a:off x="3816350" y="908050"/>
          <a:ext cx="5508625" cy="3962403"/>
        </p:xfrm>
        <a:graphic>
          <a:graphicData uri="http://schemas.openxmlformats.org/drawingml/2006/table">
            <a:tbl>
              <a:tblPr/>
              <a:tblGrid>
                <a:gridCol w="1824038"/>
                <a:gridCol w="1901825"/>
                <a:gridCol w="1782762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Product mode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SugonS640-G20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SMC 24/36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CPU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dualE5-2600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dualE5-2600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Memory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24 pcs DDR4 2133/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1866 ECC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8/24 slotDDR4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Height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Store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12G SAS and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12G SAS and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2.5 inch hard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number of 3.5 -inch hard disk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24/36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6TB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24/36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integrated network port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2x1GbE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2x1Gb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PCI-Eextension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pcs 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pcs 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 Case Dimensions (mm)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176 x 432  x 886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178 × 437 × 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Other features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Support NVDIMM,PCI-E SSD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23850" y="1125538"/>
            <a:ext cx="31321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Sugon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vs SMC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同侧圆角矩形 25"/>
          <p:cNvSpPr/>
          <p:nvPr/>
        </p:nvSpPr>
        <p:spPr bwMode="auto">
          <a:xfrm flipV="1">
            <a:off x="3954805" y="4963430"/>
            <a:ext cx="4973123" cy="1800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4" name="同侧圆角矩形 13"/>
          <p:cNvSpPr/>
          <p:nvPr/>
        </p:nvSpPr>
        <p:spPr bwMode="auto">
          <a:xfrm>
            <a:off x="3995738" y="4797425"/>
            <a:ext cx="5003800" cy="311150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7375" eaLnBrk="0" hangingPunct="0">
              <a:buSzPct val="60000"/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Product Advantage </a:t>
            </a:r>
          </a:p>
        </p:txBody>
      </p:sp>
      <p:sp>
        <p:nvSpPr>
          <p:cNvPr id="30780" name="Text Box 11"/>
          <p:cNvSpPr txBox="1">
            <a:spLocks noChangeArrowheads="1"/>
          </p:cNvSpPr>
          <p:nvPr/>
        </p:nvSpPr>
        <p:spPr bwMode="auto">
          <a:xfrm>
            <a:off x="3924300" y="5157788"/>
            <a:ext cx="4824413" cy="1534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upport </a:t>
            </a: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r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ear 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4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 sets hotplug system disk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.S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MC only support 2 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set</a:t>
            </a:r>
            <a:endParaRPr lang="en-US" altLang="zh-CN" sz="1100">
              <a:latin typeface="Times New Roman" pitchFamily="18" charset="0"/>
              <a:ea typeface="微软雅黑"/>
              <a:cs typeface="Arial" charset="0"/>
            </a:endParaRP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More PCIe 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slot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</a:t>
            </a:r>
            <a:r>
              <a:rPr lang="en-US" altLang="zh-CN" sz="1100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maximum 8 PCIe slots, can match more high-speed network card and IB card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Support NVDIMM.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configurable NVDIMM to ensure that the memory data when the power outage.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Light diagnosis function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with more than 60 signal in system to monitor the state of CPU, memory, fan and other core components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E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asy maintenance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 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support all travel guide.</a:t>
            </a:r>
          </a:p>
        </p:txBody>
      </p:sp>
      <p:sp>
        <p:nvSpPr>
          <p:cNvPr id="7" name="矩形 6"/>
          <p:cNvSpPr/>
          <p:nvPr/>
        </p:nvSpPr>
        <p:spPr>
          <a:xfrm>
            <a:off x="892175" y="5310188"/>
            <a:ext cx="1951038" cy="1431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SMC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型号：</a:t>
            </a:r>
            <a:endParaRPr lang="en-US" altLang="zh-CN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6048R-E1CR24N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6048R-E1CR36N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5048R-E1CR36L 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82" name="Picture 2"/>
          <p:cNvPicPr>
            <a:picLocks noChangeAspect="1" noChangeArrowheads="1"/>
          </p:cNvPicPr>
          <p:nvPr/>
        </p:nvPicPr>
        <p:blipFill>
          <a:blip r:embed="rId2"/>
          <a:srcRect b="143"/>
          <a:stretch>
            <a:fillRect/>
          </a:stretch>
        </p:blipFill>
        <p:spPr bwMode="auto">
          <a:xfrm>
            <a:off x="395288" y="2178050"/>
            <a:ext cx="324008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Competition analysis</a:t>
            </a:r>
            <a:r>
              <a:rPr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：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5288  V3</a:t>
            </a:r>
            <a:endParaRPr sz="20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31814" name="Group 70"/>
          <p:cNvGraphicFramePr>
            <a:graphicFrameLocks noGrp="1"/>
          </p:cNvGraphicFramePr>
          <p:nvPr/>
        </p:nvGraphicFramePr>
        <p:xfrm>
          <a:off x="3924300" y="836613"/>
          <a:ext cx="5003800" cy="4305937"/>
        </p:xfrm>
        <a:graphic>
          <a:graphicData uri="http://schemas.openxmlformats.org/drawingml/2006/table">
            <a:tbl>
              <a:tblPr/>
              <a:tblGrid>
                <a:gridCol w="1368425"/>
                <a:gridCol w="1511300"/>
                <a:gridCol w="21240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Product mode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SugonS640-G20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Huawei5288 V3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CPU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dualE5-2600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dualE5-2600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Memory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cs DDR4 2133/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1866 ECC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16 pcs DDR4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Height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Store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12G SAS and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6Gb SAS and 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2.5 inch hard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number of 3.5 -inch hard disk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24/36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6TB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24/36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integrated network port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2x1GbE/4x1GbE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PCI-Eextension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 pcs 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pcs PCI-E X8 + 1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个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PCI-EX4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Case Dimensions (mm)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176mm x 432mm  x 886mm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175 × 447 × 748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同侧圆角矩形 5"/>
          <p:cNvSpPr/>
          <p:nvPr/>
        </p:nvSpPr>
        <p:spPr bwMode="auto">
          <a:xfrm rot="5400000">
            <a:off x="121015" y="2119345"/>
            <a:ext cx="3645385" cy="352839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950" y="1125538"/>
            <a:ext cx="37353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Sugon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vs Huawei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同侧圆角矩形 25"/>
          <p:cNvSpPr/>
          <p:nvPr/>
        </p:nvSpPr>
        <p:spPr bwMode="auto">
          <a:xfrm flipV="1">
            <a:off x="3954805" y="4963430"/>
            <a:ext cx="4973123" cy="1800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4" name="同侧圆角矩形 13"/>
          <p:cNvSpPr/>
          <p:nvPr/>
        </p:nvSpPr>
        <p:spPr bwMode="auto">
          <a:xfrm>
            <a:off x="3923665" y="4796790"/>
            <a:ext cx="5003800" cy="311150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7375" eaLnBrk="0" hangingPunct="0">
              <a:buSzPct val="60000"/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Product Advantage</a:t>
            </a:r>
          </a:p>
        </p:txBody>
      </p:sp>
      <p:sp>
        <p:nvSpPr>
          <p:cNvPr id="31800" name="Text Box 11"/>
          <p:cNvSpPr txBox="1">
            <a:spLocks noChangeArrowheads="1"/>
          </p:cNvSpPr>
          <p:nvPr/>
        </p:nvSpPr>
        <p:spPr bwMode="auto">
          <a:xfrm>
            <a:off x="3995738" y="5080000"/>
            <a:ext cx="4824412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200">
                <a:solidFill>
                  <a:srgbClr val="FF0000"/>
                </a:solidFill>
                <a:latin typeface="微软雅黑"/>
                <a:ea typeface="微软雅黑"/>
                <a:cs typeface="Arial" charset="0"/>
              </a:rPr>
              <a:t>Larger memory capacity</a:t>
            </a:r>
            <a:r>
              <a:rPr lang="zh-CN" altLang="en-US" sz="1200">
                <a:solidFill>
                  <a:srgbClr val="FF0000"/>
                </a:solidFill>
                <a:latin typeface="微软雅黑"/>
                <a:ea typeface="微软雅黑"/>
                <a:cs typeface="Arial" charset="0"/>
              </a:rPr>
              <a:t>.</a:t>
            </a:r>
            <a:r>
              <a:rPr lang="en-US" altLang="zh-CN" sz="1200">
                <a:latin typeface="微软雅黑"/>
                <a:ea typeface="微软雅黑"/>
                <a:cs typeface="Arial" charset="0"/>
              </a:rPr>
              <a:t>S640-G20 support 24 DIMM slot, more than 5288v3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en-US" altLang="zh-CN" sz="1200" b="1">
                <a:solidFill>
                  <a:srgbClr val="FF0000"/>
                </a:solidFill>
                <a:latin typeface="微软雅黑"/>
                <a:ea typeface="微软雅黑"/>
                <a:cs typeface="Arial" charset="0"/>
              </a:rPr>
              <a:t>More PCIe </a:t>
            </a:r>
            <a:r>
              <a:rPr lang="en-US" altLang="zh-CN" sz="1200">
                <a:latin typeface="微软雅黑"/>
                <a:ea typeface="微软雅黑"/>
                <a:cs typeface="Arial" charset="0"/>
              </a:rPr>
              <a:t>S640-G20 support maximum eight PCIe slots, rear support only six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200">
                <a:solidFill>
                  <a:srgbClr val="FF0000"/>
                </a:solidFill>
                <a:latin typeface="微软雅黑"/>
                <a:ea typeface="微软雅黑"/>
                <a:cs typeface="Arial" charset="0"/>
              </a:rPr>
              <a:t>Support NVDIMM.S640</a:t>
            </a:r>
            <a:r>
              <a:rPr lang="zh-CN" altLang="zh-CN" sz="1200">
                <a:latin typeface="微软雅黑"/>
                <a:ea typeface="微软雅黑"/>
                <a:cs typeface="Arial" charset="0"/>
              </a:rPr>
              <a:t> - the G20 configurable NVDIMM to ensure that the memory data when the power outage</a:t>
            </a:r>
            <a:endParaRPr lang="en-US" altLang="zh-CN" sz="1200">
              <a:latin typeface="微软雅黑"/>
              <a:ea typeface="微软雅黑"/>
              <a:cs typeface="Arial" charset="0"/>
            </a:endParaRP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Light diagnosis function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with more than 60 signal in system to monitor the state of CPU, memory, fan and other core components</a:t>
            </a:r>
          </a:p>
        </p:txBody>
      </p:sp>
      <p:sp>
        <p:nvSpPr>
          <p:cNvPr id="31801" name="AutoShape 2" descr="http://support.huawei.com/ehedex/pages/DOC100007883231188601/01/DOC100007883231188601/01/resources/semi/rhv3/cn/SemiXML(rh5288_v3_hedex)/rh2288_v3/inst/fig/rh5288v3_front_fig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1802" name="AutoShape 4" descr="http://support.huawei.com/ehedex/pages/DOC100007883231188601/01/DOC100007883231188601/01/resources/semi/rhv3/cn/SemiXML(rh5288_v3_hedex)/rh2288_v3/inst/fig/rh5288v3_front_fig01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1803" name="AutoShape 8" descr="http://support.huawei.com/ehedex/pages/DOC100007883231188601/01/DOC100007883231188601/01/resources/semi/rhv3/cn/SemiXML(rh5288_v3_hedex)/rh2288_v3/inst/fig/rh5288v3_front_fig01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31804" name="图片 15"/>
          <p:cNvPicPr>
            <a:picLocks noChangeAspect="1"/>
          </p:cNvPicPr>
          <p:nvPr/>
        </p:nvPicPr>
        <p:blipFill>
          <a:blip r:embed="rId2"/>
          <a:srcRect b="250"/>
          <a:stretch>
            <a:fillRect/>
          </a:stretch>
        </p:blipFill>
        <p:spPr bwMode="auto">
          <a:xfrm>
            <a:off x="430213" y="2273300"/>
            <a:ext cx="3092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5" name="图片 16"/>
          <p:cNvPicPr>
            <a:picLocks noChangeAspect="1"/>
          </p:cNvPicPr>
          <p:nvPr/>
        </p:nvPicPr>
        <p:blipFill>
          <a:blip r:embed="rId3"/>
          <a:srcRect b="98"/>
          <a:stretch>
            <a:fillRect/>
          </a:stretch>
        </p:blipFill>
        <p:spPr bwMode="auto">
          <a:xfrm>
            <a:off x="325438" y="3668713"/>
            <a:ext cx="33099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91" y="39698"/>
            <a:ext cx="818991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en-US" altLang="zh-CN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755576" y="1052736"/>
            <a:ext cx="7848872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14952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Introduction of Storage Server Market</a:t>
              </a: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683569" y="2204864"/>
            <a:ext cx="8784976" cy="914400"/>
            <a:chOff x="0" y="0"/>
            <a:chExt cx="7796971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en-US" sz="2400" dirty="0"/>
            </a:p>
            <a:p>
              <a:endParaRPr lang="zh-CN" altLang="zh-CN" sz="2400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585618" y="161948"/>
              <a:ext cx="7211353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</a:t>
              </a: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755576" y="3356992"/>
            <a:ext cx="8064896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 features 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55576" y="4437112"/>
            <a:ext cx="8064896" cy="914400"/>
            <a:chOff x="0" y="0"/>
            <a:chExt cx="7287686" cy="685502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18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competitive analysis of S640-G20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8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 bwMode="auto">
          <a:xfrm rot="5400000">
            <a:off x="395731" y="1845019"/>
            <a:ext cx="3096345" cy="3528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" kern="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5251450" cy="571500"/>
          </a:xfrm>
        </p:spPr>
        <p:txBody>
          <a:bodyPr/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Competition analysis</a:t>
            </a: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：</a:t>
            </a:r>
          </a:p>
        </p:txBody>
      </p:sp>
      <p:graphicFrame>
        <p:nvGraphicFramePr>
          <p:cNvPr id="32847" name="Group 79"/>
          <p:cNvGraphicFramePr>
            <a:graphicFrameLocks noGrp="1"/>
          </p:cNvGraphicFramePr>
          <p:nvPr/>
        </p:nvGraphicFramePr>
        <p:xfrm>
          <a:off x="3924300" y="836613"/>
          <a:ext cx="5003800" cy="4298001"/>
        </p:xfrm>
        <a:graphic>
          <a:graphicData uri="http://schemas.openxmlformats.org/drawingml/2006/table">
            <a:tbl>
              <a:tblPr/>
              <a:tblGrid>
                <a:gridCol w="1943100"/>
                <a:gridCol w="1512888"/>
                <a:gridCol w="154781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Product mode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SugonS640-G20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InspurSA5224L2 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CPU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Dual 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SingleE3-1200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Memory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 pcs DDR4 2133/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1866 ECC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内存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pcs DDR3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Height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Store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12G SAS and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6G SAS and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2.5 inch hard disk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number of 3.5 -inch hard disk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24/36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6TB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integrated network port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PCI-Eextension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个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个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Case Dimensions (mm)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176x 432 x 88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178 × 437 × 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Other features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Support NVDIMM,PCI-E SSD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23850" y="1125538"/>
            <a:ext cx="3508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Sugon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vs Inspur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同侧圆角矩形 25"/>
          <p:cNvSpPr/>
          <p:nvPr/>
        </p:nvSpPr>
        <p:spPr bwMode="auto">
          <a:xfrm flipV="1">
            <a:off x="3954805" y="4963430"/>
            <a:ext cx="4973123" cy="1800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4" name="同侧圆角矩形 13"/>
          <p:cNvSpPr/>
          <p:nvPr/>
        </p:nvSpPr>
        <p:spPr bwMode="auto">
          <a:xfrm>
            <a:off x="3923665" y="4725670"/>
            <a:ext cx="5003800" cy="311150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7375" eaLnBrk="0" hangingPunct="0">
              <a:buSzPct val="60000"/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Product Advantage</a:t>
            </a:r>
          </a:p>
        </p:txBody>
      </p:sp>
      <p:sp>
        <p:nvSpPr>
          <p:cNvPr id="32828" name="Text Box 11"/>
          <p:cNvSpPr txBox="1">
            <a:spLocks noChangeArrowheads="1"/>
          </p:cNvSpPr>
          <p:nvPr/>
        </p:nvSpPr>
        <p:spPr bwMode="auto">
          <a:xfrm>
            <a:off x="3995738" y="4981575"/>
            <a:ext cx="4824412" cy="187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Higher CPU performance</a:t>
            </a: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 </a:t>
            </a:r>
            <a:r>
              <a:rPr lang="en-US" altLang="zh-CN" sz="1100" b="1">
                <a:solidFill>
                  <a:srgbClr val="000000"/>
                </a:solidFill>
                <a:latin typeface="Times New Roman" pitchFamily="18" charset="0"/>
                <a:ea typeface="微软雅黑"/>
                <a:cs typeface="Arial" charset="0"/>
              </a:rPr>
              <a:t>The latter is single way server products</a:t>
            </a:r>
            <a:r>
              <a:rPr lang="en-US" altLang="zh-CN" sz="1100" b="1">
                <a:latin typeface="Times New Roman" pitchFamily="18" charset="0"/>
                <a:ea typeface="微软雅黑"/>
                <a:cs typeface="Arial" charset="0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upport 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r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ear four sets  hotplug system disk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。</a:t>
            </a:r>
            <a:r>
              <a:rPr lang="en-US" altLang="zh-CN" sz="1100">
                <a:solidFill>
                  <a:srgbClr val="000000"/>
                </a:solidFill>
                <a:latin typeface="Times New Roman" pitchFamily="18" charset="0"/>
                <a:ea typeface="微软雅黑"/>
                <a:cs typeface="Arial" charset="0"/>
              </a:rPr>
              <a:t>The latter only supports two system disk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More PCIe 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slot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s</a:t>
            </a:r>
            <a:r>
              <a:rPr lang="en-US" altLang="zh-CN" sz="1100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G20 maximum eight PCIe slots, can match more high-speed network card and IB card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BMC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management function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 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S640-the G20 adopted their own  management module, 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，</a:t>
            </a:r>
            <a:r>
              <a:rPr lang="zh-CN" altLang="zh-CN" sz="1100">
                <a:latin typeface="Times New Roman" pitchFamily="18" charset="0"/>
                <a:ea typeface="微软雅黑"/>
                <a:cs typeface="Arial" charset="0"/>
              </a:rPr>
              <a:t> the function support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e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d</a:t>
            </a:r>
            <a:r>
              <a:rPr lang="zh-CN" altLang="zh-CN" sz="1100">
                <a:latin typeface="Times New Roman" pitchFamily="18" charset="0"/>
                <a:ea typeface="微软雅黑"/>
                <a:cs typeface="Arial" charset="0"/>
              </a:rPr>
              <a:t> 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m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ore </a:t>
            </a:r>
            <a:r>
              <a:rPr lang="zh-CN" altLang="zh-CN" sz="1100">
                <a:latin typeface="Times New Roman" pitchFamily="18" charset="0"/>
                <a:ea typeface="微软雅黑"/>
                <a:cs typeface="Arial" charset="0"/>
              </a:rPr>
              <a:t>than 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I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nspur</a:t>
            </a:r>
            <a:r>
              <a:rPr lang="zh-CN" altLang="zh-CN" sz="1100">
                <a:latin typeface="Times New Roman" pitchFamily="18" charset="0"/>
                <a:ea typeface="微软雅黑"/>
                <a:cs typeface="Arial" charset="0"/>
              </a:rPr>
              <a:t>/</a:t>
            </a:r>
            <a:r>
              <a:rPr lang="zh-CN" altLang="en-US" sz="1100">
                <a:latin typeface="Times New Roman" pitchFamily="18" charset="0"/>
                <a:ea typeface="微软雅黑"/>
                <a:cs typeface="Arial" charset="0"/>
              </a:rPr>
              <a:t>S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MC</a:t>
            </a:r>
            <a:r>
              <a:rPr lang="zh-CN" altLang="zh-CN" sz="1100">
                <a:latin typeface="Times New Roman" pitchFamily="18" charset="0"/>
                <a:ea typeface="微软雅黑"/>
                <a:cs typeface="Arial" charset="0"/>
              </a:rPr>
              <a:t> storage server products</a:t>
            </a:r>
            <a:endParaRPr lang="en-US" altLang="zh-CN" sz="1100">
              <a:latin typeface="Times New Roman" pitchFamily="18" charset="0"/>
              <a:ea typeface="微软雅黑"/>
              <a:cs typeface="Arial" charset="0"/>
            </a:endParaRP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Light diagnosis function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with more than 60 signal in system to monitor the state of CPU, memory, fan and other core components</a:t>
            </a:r>
          </a:p>
        </p:txBody>
      </p:sp>
      <p:pic>
        <p:nvPicPr>
          <p:cNvPr id="32829" name="Picture 2"/>
          <p:cNvPicPr>
            <a:picLocks noChangeAspect="1" noChangeArrowheads="1"/>
          </p:cNvPicPr>
          <p:nvPr/>
        </p:nvPicPr>
        <p:blipFill>
          <a:blip r:embed="rId2"/>
          <a:srcRect b="143"/>
          <a:stretch>
            <a:fillRect/>
          </a:stretch>
        </p:blipFill>
        <p:spPr bwMode="auto">
          <a:xfrm>
            <a:off x="395288" y="2178050"/>
            <a:ext cx="324008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11188" y="5310188"/>
            <a:ext cx="2816225" cy="738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All Inspur24/36</a:t>
            </a:r>
            <a:r>
              <a:rPr lang="zh-CN" altLang="en-US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d</a:t>
            </a:r>
            <a:r>
              <a:rPr lang="zh-CN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isk storage server</a:t>
            </a:r>
            <a:r>
              <a:rPr lang="zh-CN" altLang="en-US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OEM</a:t>
            </a:r>
            <a:r>
              <a:rPr lang="zh-CN" altLang="en-US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SMC product</a:t>
            </a:r>
            <a:r>
              <a:rPr lang="zh-CN" altLang="en-US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！！！</a:t>
            </a:r>
            <a:r>
              <a:rPr lang="en-US" altLang="zh-CN" sz="1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微软雅黑"/>
              </a:rPr>
              <a:t>Competition analysis</a:t>
            </a:r>
            <a:r>
              <a:rPr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：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HP SL4500</a:t>
            </a:r>
            <a:endParaRPr sz="20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33866" name="Group 74"/>
          <p:cNvGraphicFramePr>
            <a:graphicFrameLocks noGrp="1"/>
          </p:cNvGraphicFramePr>
          <p:nvPr/>
        </p:nvGraphicFramePr>
        <p:xfrm>
          <a:off x="3924300" y="908050"/>
          <a:ext cx="5040313" cy="4243072"/>
        </p:xfrm>
        <a:graphic>
          <a:graphicData uri="http://schemas.openxmlformats.org/drawingml/2006/table">
            <a:tbl>
              <a:tblPr/>
              <a:tblGrid>
                <a:gridCol w="1368425"/>
                <a:gridCol w="2016125"/>
                <a:gridCol w="1655763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Product mode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SugonS640-G20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HP SL4500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CPU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Dual E5-2600 v3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Dual E5-2400 v2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Memory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pcs DDR4 2133/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1866 ECC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内存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cs DDR2 1033 ECC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内存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Height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4.3U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Store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12G SAS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和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6Gb SAS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和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 SAS RAID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2.5 inch hard disk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number of 3.5 -inch hard disk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24/36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6TB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4TB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The integrated network port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2x1GbE + 2x10GbE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PCI-Eextension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 pcs PCI-E Gen3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 pcs PCI-E x8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Case Dimensions (mm)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176 x 432 x 886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189 x 443 x 890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Othe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Support NVDIMM,PCI-E SSD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可扩展为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2-3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节点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33844" name="组合 11"/>
          <p:cNvGrpSpPr/>
          <p:nvPr/>
        </p:nvGrpSpPr>
        <p:grpSpPr bwMode="auto">
          <a:xfrm>
            <a:off x="179388" y="2087563"/>
            <a:ext cx="3529012" cy="3644900"/>
            <a:chOff x="179512" y="2087870"/>
            <a:chExt cx="3528392" cy="3645385"/>
          </a:xfrm>
        </p:grpSpPr>
        <p:sp>
          <p:nvSpPr>
            <p:cNvPr id="7" name="同侧圆角矩形 6"/>
            <p:cNvSpPr/>
            <p:nvPr/>
          </p:nvSpPr>
          <p:spPr bwMode="auto">
            <a:xfrm rot="5400000">
              <a:off x="121015" y="2146367"/>
              <a:ext cx="3645385" cy="352839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9F9F9"/>
            </a:solidFill>
            <a:ln w="9525" algn="ctr">
              <a:noFill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  <a:softEdge rad="12700"/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" kern="0" dirty="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pic>
          <p:nvPicPr>
            <p:cNvPr id="33854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520" y="2204864"/>
              <a:ext cx="3096344" cy="146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3789040"/>
              <a:ext cx="3175204" cy="183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360363" y="1125538"/>
            <a:ext cx="27940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Sugon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vs HP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同侧圆角矩形 25"/>
          <p:cNvSpPr/>
          <p:nvPr/>
        </p:nvSpPr>
        <p:spPr bwMode="auto">
          <a:xfrm flipV="1">
            <a:off x="3954805" y="4963430"/>
            <a:ext cx="4973123" cy="1800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9F9F9"/>
          </a:solidFill>
          <a:ln w="9525" algn="ctr">
            <a:noFill/>
            <a:rou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60000"/>
              <a:defRPr/>
            </a:pPr>
            <a:endParaRPr lang="zh-CN" altLang="en-US" sz="500" kern="0" dirty="0"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4" name="同侧圆角矩形 13"/>
          <p:cNvSpPr/>
          <p:nvPr/>
        </p:nvSpPr>
        <p:spPr bwMode="auto">
          <a:xfrm>
            <a:off x="3924300" y="4773613"/>
            <a:ext cx="5003800" cy="311150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algn="ctr" defTabSz="587375" eaLnBrk="0" hangingPunct="0">
              <a:buSzPct val="60000"/>
            </a:pPr>
            <a:r>
              <a:rPr lang="en-US" altLang="zh-CN" sz="1600">
                <a:solidFill>
                  <a:schemeClr val="tx1"/>
                </a:solidFill>
                <a:latin typeface="Arial" charset="0"/>
                <a:sym typeface="+mn-ea"/>
              </a:rPr>
              <a:t>Product Advantage</a:t>
            </a:r>
            <a:endParaRPr lang="en-US" altLang="zh-CN" sz="1600" b="1" dirty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850" name="Text Box 11"/>
          <p:cNvSpPr txBox="1">
            <a:spLocks noChangeArrowheads="1"/>
          </p:cNvSpPr>
          <p:nvPr/>
        </p:nvSpPr>
        <p:spPr bwMode="auto">
          <a:xfrm>
            <a:off x="3995738" y="5032375"/>
            <a:ext cx="4824412" cy="187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Higher CPU performance</a:t>
            </a:r>
            <a:r>
              <a:rPr lang="en-US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 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The latter</a:t>
            </a:r>
            <a:r>
              <a:rPr lang="zh-CN" altLang="en-US" sz="1100" b="1">
                <a:latin typeface="Times New Roman" pitchFamily="18" charset="0"/>
                <a:ea typeface="微软雅黑"/>
                <a:cs typeface="Arial" charset="0"/>
              </a:rPr>
              <a:t> i</a:t>
            </a:r>
            <a:r>
              <a:rPr lang="en-US" altLang="zh-CN" sz="1100" b="1">
                <a:latin typeface="Times New Roman" pitchFamily="18" charset="0"/>
                <a:ea typeface="微软雅黑"/>
                <a:cs typeface="Arial" charset="0"/>
              </a:rPr>
              <a:t>s 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the</a:t>
            </a:r>
            <a:r>
              <a:rPr lang="zh-CN" altLang="en-US" sz="1100" b="1">
                <a:latin typeface="Times New Roman" pitchFamily="18" charset="0"/>
                <a:ea typeface="微软雅黑"/>
                <a:cs typeface="Arial" charset="0"/>
              </a:rPr>
              <a:t> </a:t>
            </a:r>
            <a:r>
              <a:rPr lang="en-US" altLang="zh-CN" sz="1100" b="1">
                <a:latin typeface="Times New Roman" pitchFamily="18" charset="0"/>
                <a:ea typeface="微软雅黑"/>
                <a:cs typeface="Arial" charset="0"/>
              </a:rPr>
              <a:t>last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 generation CPU architecture products</a:t>
            </a:r>
            <a:endParaRPr lang="en-US" altLang="zh-CN" sz="1100" b="1">
              <a:latin typeface="Times New Roman" pitchFamily="18" charset="0"/>
              <a:ea typeface="微软雅黑"/>
              <a:cs typeface="Arial" charset="0"/>
            </a:endParaRP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Larger memory capacity.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Larger memory capacity.S640-G20 support 24 DIMM slot, more than SL4500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More PCIe slots.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S640-G20 maximum eight PCIe slots, can match more high-speed network card and IB card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T</a:t>
            </a: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he system has high reliability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。</a:t>
            </a:r>
            <a:r>
              <a:rPr lang="en-US" altLang="zh-CN" sz="1100" b="1">
                <a:latin typeface="Times New Roman" pitchFamily="18" charset="0"/>
                <a:ea typeface="微软雅黑"/>
                <a:cs typeface="Arial" charset="0"/>
              </a:rPr>
              <a:t>The latter power down in user </a:t>
            </a:r>
            <a:r>
              <a:rPr lang="zh-CN" altLang="en-US" sz="1100" b="1">
                <a:latin typeface="Times New Roman" pitchFamily="18" charset="0"/>
                <a:ea typeface="微软雅黑"/>
                <a:cs typeface="Arial" charset="0"/>
              </a:rPr>
              <a:t>，</a:t>
            </a:r>
            <a:r>
              <a:rPr lang="zh-CN" altLang="zh-CN" sz="1100" b="1">
                <a:latin typeface="Times New Roman" pitchFamily="18" charset="0"/>
                <a:ea typeface="微软雅黑"/>
                <a:cs typeface="Arial" charset="0"/>
              </a:rPr>
              <a:t>system reliability is poor</a:t>
            </a:r>
            <a:r>
              <a:rPr lang="zh-CN" altLang="en-US" sz="1100" b="1">
                <a:latin typeface="Times New Roman" pitchFamily="18" charset="0"/>
                <a:ea typeface="微软雅黑"/>
                <a:cs typeface="Arial" charset="0"/>
              </a:rPr>
              <a:t>.</a:t>
            </a:r>
            <a:endParaRPr lang="en-US" altLang="zh-CN" sz="1100">
              <a:latin typeface="Times New Roman" pitchFamily="18" charset="0"/>
              <a:ea typeface="微软雅黑"/>
              <a:cs typeface="Arial" charset="0"/>
            </a:endParaRP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n"/>
            </a:pPr>
            <a:r>
              <a:rPr lang="zh-CN" altLang="zh-CN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Light diagnosis function</a:t>
            </a: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ea typeface="微软雅黑"/>
                <a:cs typeface="Arial" charset="0"/>
              </a:rPr>
              <a:t>.</a:t>
            </a:r>
            <a:r>
              <a:rPr lang="en-US" altLang="zh-CN" sz="1100">
                <a:latin typeface="Times New Roman" pitchFamily="18" charset="0"/>
                <a:ea typeface="微软雅黑"/>
                <a:cs typeface="Arial" charset="0"/>
              </a:rPr>
              <a:t>S640 - the G20 with more than 60 signal in system to monitor the state of CPU, memory, fan and other core components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The market of storage server</a:t>
            </a:r>
          </a:p>
        </p:txBody>
      </p:sp>
      <p:pic>
        <p:nvPicPr>
          <p:cNvPr id="12290" name="内容占位符 4"/>
          <p:cNvPicPr>
            <a:picLocks noGrp="1" noChangeArrowheads="1"/>
          </p:cNvPicPr>
          <p:nvPr>
            <p:ph sz="quarter" idx="16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09663"/>
            <a:ext cx="8716963" cy="5357812"/>
          </a:xfr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196975"/>
            <a:ext cx="66246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95513" y="1341438"/>
            <a:ext cx="6192837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Large amount of data (PB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r>
              <a:rPr lang="en-US" altLang="zh-CN" dirty="0" smtClean="0">
                <a:solidFill>
                  <a:schemeClr val="bg1"/>
                </a:solidFill>
              </a:rPr>
              <a:t>storing </a:t>
            </a:r>
            <a:r>
              <a:rPr lang="en-US" altLang="zh-CN" dirty="0">
                <a:solidFill>
                  <a:schemeClr val="bg1"/>
                </a:solidFill>
              </a:rPr>
              <a:t>data online or nearly </a:t>
            </a:r>
            <a:r>
              <a:rPr lang="en-US" altLang="zh-CN" dirty="0" err="1" smtClean="0">
                <a:solidFill>
                  <a:schemeClr val="bg1"/>
                </a:solidFill>
              </a:rPr>
              <a:t>line</a:t>
            </a:r>
            <a:r>
              <a:rPr lang="en-US" altLang="zh-CN" dirty="0" err="1">
                <a:solidFill>
                  <a:schemeClr val="bg1"/>
                </a:solidFill>
              </a:rPr>
              <a:t>;</a:t>
            </a:r>
            <a:r>
              <a:rPr lang="en-US" altLang="zh-CN" dirty="0" err="1" smtClean="0">
                <a:solidFill>
                  <a:schemeClr val="bg1"/>
                </a:solidFill>
              </a:rPr>
              <a:t>need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large storage capacity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565400"/>
            <a:ext cx="669607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68538" y="2714625"/>
            <a:ext cx="597535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Data </a:t>
            </a:r>
            <a:r>
              <a:rPr lang="en-US" altLang="zh-CN" dirty="0" smtClean="0">
                <a:solidFill>
                  <a:schemeClr val="bg1"/>
                </a:solidFill>
              </a:rPr>
              <a:t>usually needs to be processed, having </a:t>
            </a:r>
            <a:r>
              <a:rPr lang="en-US" altLang="zh-CN" dirty="0">
                <a:solidFill>
                  <a:schemeClr val="bg1"/>
                </a:solidFill>
              </a:rPr>
              <a:t>certain requirements for computing capacity of the system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933825"/>
            <a:ext cx="6480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68538" y="4221163"/>
            <a:ext cx="6480175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</a:rPr>
              <a:t>For not high requirements of data reliability, the data can be obtained  or multi-copies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373688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68538" y="5516563"/>
            <a:ext cx="6335712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</a:rPr>
              <a:t>Need to improve server room installed </a:t>
            </a:r>
            <a:r>
              <a:rPr lang="en-US" altLang="zh-CN" dirty="0" smtClean="0">
                <a:solidFill>
                  <a:schemeClr val="bg1"/>
                </a:solidFill>
              </a:rPr>
              <a:t>density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and lower </a:t>
            </a:r>
            <a:r>
              <a:rPr lang="en-US" altLang="zh-CN" dirty="0">
                <a:solidFill>
                  <a:schemeClr val="bg1"/>
                </a:solidFill>
              </a:rPr>
              <a:t>overall TCO users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0"/>
            <a:ext cx="5538788" cy="79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The analysis of storage server for industry application 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6"/>
          </p:nvPr>
        </p:nvGraphicFramePr>
        <p:xfrm>
          <a:off x="1484610" y="986061"/>
          <a:ext cx="6048673" cy="563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148431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2232025" cy="16446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The Internet Cloud disk</a:t>
            </a:r>
          </a:p>
          <a:p>
            <a:endParaRPr lang="zh-CN" altLang="en-US" sz="16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ideo websites </a:t>
            </a: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torage</a:t>
            </a: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 Node</a:t>
            </a:r>
          </a:p>
          <a:p>
            <a:pPr>
              <a:buFontTx/>
              <a:buChar char="•"/>
            </a:pPr>
            <a:endParaRPr lang="zh-CN" altLang="en-US" sz="1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Shared</a:t>
            </a: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 c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loud disk</a:t>
            </a: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 operation support 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platform</a:t>
            </a:r>
            <a:endParaRPr lang="zh-CN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1557338"/>
            <a:ext cx="19446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87900" y="1628775"/>
            <a:ext cx="2160588" cy="16446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altLang="en-US" sz="1600">
                <a:solidFill>
                  <a:schemeClr val="bg1"/>
                </a:solidFill>
                <a:latin typeface="Times New Roman" pitchFamily="18" charset="0"/>
              </a:rPr>
              <a:t>ideo </a:t>
            </a:r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altLang="en-US" sz="1600">
                <a:solidFill>
                  <a:schemeClr val="bg1"/>
                </a:solidFill>
                <a:latin typeface="Times New Roman" pitchFamily="18" charset="0"/>
              </a:rPr>
              <a:t>ebsites</a:t>
            </a:r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, IPTV</a:t>
            </a:r>
          </a:p>
          <a:p>
            <a:endParaRPr lang="zh-CN" altLang="en-US" sz="16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Video flow server</a:t>
            </a:r>
          </a:p>
          <a:p>
            <a:pPr>
              <a:buFontTx/>
              <a:buChar char="•"/>
            </a:pPr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Content delivery serve</a:t>
            </a:r>
          </a:p>
          <a:p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4149725"/>
            <a:ext cx="19446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24075" y="4149725"/>
            <a:ext cx="2160588" cy="20732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High Density Storage Nodes</a:t>
            </a:r>
            <a:r>
              <a:rPr lang="en-US" altLang="zh-CN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endParaRPr lang="zh-CN" altLang="en-US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Cloud storage high density Nodes</a:t>
            </a:r>
            <a:r>
              <a:rPr lang="en-US" altLang="zh-CN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•"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Big data high density Nodes </a:t>
            </a:r>
            <a:endParaRPr lang="zh-CN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4149725"/>
            <a:ext cx="1873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716463" y="4076700"/>
            <a:ext cx="2303462" cy="19494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</a:rPr>
              <a:t>Customized Soft /Hard Integration Equipment</a:t>
            </a:r>
            <a:r>
              <a:rPr lang="en-US" altLang="zh-CN">
                <a:solidFill>
                  <a:schemeClr val="bg1"/>
                </a:solidFill>
              </a:rPr>
              <a:t> </a:t>
            </a:r>
          </a:p>
          <a:p>
            <a:endParaRPr lang="zh-CN" alt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High-end NVR Server</a:t>
            </a:r>
          </a:p>
          <a:p>
            <a:pPr>
              <a:buFontTx/>
              <a:buChar char="•"/>
            </a:pPr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altLang="zh-CN" sz="1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1400">
                <a:solidFill>
                  <a:schemeClr val="bg1"/>
                </a:solidFill>
                <a:latin typeface="Times New Roman" pitchFamily="18" charset="0"/>
              </a:rPr>
              <a:t>ESTOR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91" y="39698"/>
            <a:ext cx="818991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en-US" altLang="zh-CN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755576" y="1052736"/>
            <a:ext cx="7848872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bg1">
                <a:lumMod val="50000"/>
              </a:schemeClr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14952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Introduction of Storage Server Market</a:t>
              </a: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683569" y="2204864"/>
            <a:ext cx="8784976" cy="914400"/>
            <a:chOff x="0" y="0"/>
            <a:chExt cx="7796971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accent2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en-US" sz="2400" dirty="0"/>
            </a:p>
            <a:p>
              <a:endParaRPr lang="zh-CN" altLang="zh-CN" sz="2400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585618" y="161948"/>
              <a:ext cx="7211353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</a:t>
              </a: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755576" y="3356992"/>
            <a:ext cx="8064896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 features 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55576" y="4437112"/>
            <a:ext cx="8064896" cy="914400"/>
            <a:chOff x="0" y="0"/>
            <a:chExt cx="7287686" cy="685502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18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competitive analysis of S640-G20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3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0825" y="0"/>
            <a:ext cx="4608513" cy="571500"/>
          </a:xfrm>
        </p:spPr>
        <p:txBody>
          <a:bodyPr/>
          <a:lstStyle/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Product Introduction of S640-G20 </a:t>
            </a:r>
            <a:endParaRPr sz="2000"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738" y="1484784"/>
            <a:ext cx="3826314" cy="140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5451" name="Group 91"/>
          <p:cNvGraphicFramePr>
            <a:graphicFrameLocks noGrp="1"/>
          </p:cNvGraphicFramePr>
          <p:nvPr/>
        </p:nvGraphicFramePr>
        <p:xfrm>
          <a:off x="250825" y="766763"/>
          <a:ext cx="4097338" cy="5931535"/>
        </p:xfrm>
        <a:graphic>
          <a:graphicData uri="http://schemas.openxmlformats.org/drawingml/2006/table">
            <a:tbl>
              <a:tblPr/>
              <a:tblGrid>
                <a:gridCol w="1225550"/>
                <a:gridCol w="287178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Standard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Description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Storage Capacity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Maximum 216TB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Supporting maximum 24/36pcs 3.5inch hard disk + 4pcs 2.5 inch hard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Processor 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Two way Intel Xeon E5-2600 v3 series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Chipset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Intel C610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24 pcs DIMM slot, support maximum 1.5 TB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Network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Controller 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Two I350 gigabit Ethernet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Store Controller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12Gbps SAS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controller or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12Gbps SAS Raid controller is optional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Extension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Support maximum 8 pcs PCI-E Gen3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Monitoring Management 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M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otherboard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 Integrated BMC module 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supporting IPMI2.0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SNMP v3 and KVM over IP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，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Disk status LED display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Case Dimensions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4U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standard rack type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/>
                          <a:cs typeface="微软雅黑"/>
                        </a:rPr>
                        <a:t>176mm x 432mm  x 886mm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4387850" y="1052513"/>
            <a:ext cx="39688" cy="5256212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427538" y="3824288"/>
            <a:ext cx="4637087" cy="36512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306888"/>
            <a:ext cx="39608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5035550" cy="571500"/>
          </a:xfrm>
        </p:spPr>
        <p:txBody>
          <a:bodyPr/>
          <a:lstStyle/>
          <a:p>
            <a:r>
              <a:rPr lang="en-US" altLang="zh-CN" sz="2000">
                <a:solidFill>
                  <a:srgbClr val="434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Tahoma" pitchFamily="34" charset="0"/>
              </a:rPr>
              <a:t> </a:t>
            </a:r>
            <a:r>
              <a:rPr lang="en-US" altLang="zh-CN" sz="2000">
                <a:solidFill>
                  <a:srgbClr val="434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Tahoma" pitchFamily="34" charset="0"/>
              </a:rPr>
              <a:t>Introduction</a:t>
            </a:r>
            <a:r>
              <a:rPr lang="en-US" altLang="zh-CN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/>
                <a:cs typeface="Tahoma" pitchFamily="34" charset="0"/>
              </a:rPr>
              <a:t> of Product Module Tray</a:t>
            </a:r>
            <a:endParaRPr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软雅黑"/>
              <a:cs typeface="Tahoma" pitchFamily="34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084888" y="1844675"/>
            <a:ext cx="2735262" cy="34036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Chassis front panel</a:t>
            </a:r>
            <a:endParaRPr lang="zh-CN" altLang="en-US" b="1">
              <a:solidFill>
                <a:srgbClr val="FFFFFF"/>
              </a:solidFill>
              <a:latin typeface="Times New Roman" pitchFamily="18" charset="0"/>
              <a:ea typeface="微软雅黑"/>
              <a:cs typeface="微软雅黑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Front hard disk tray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M</a:t>
            </a: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ainboard </a:t>
            </a:r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tray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b="1">
                <a:solidFill>
                  <a:srgbClr val="FFFFFF"/>
                </a:solidFill>
              </a:rPr>
              <a:t>Top </a:t>
            </a:r>
            <a:r>
              <a:rPr lang="zh-CN" altLang="zh-CN" b="1">
                <a:solidFill>
                  <a:srgbClr val="FFFFFF"/>
                </a:solidFill>
              </a:rPr>
              <a:t>cover</a:t>
            </a:r>
            <a:r>
              <a:rPr lang="zh-CN" altLang="en-US" b="1">
                <a:solidFill>
                  <a:srgbClr val="FFFFFF"/>
                </a:solidFill>
              </a:rPr>
              <a:t> </a:t>
            </a:r>
            <a:r>
              <a:rPr lang="zh-CN" altLang="en-US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o</a:t>
            </a:r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f </a:t>
            </a:r>
            <a:r>
              <a:rPr lang="zh-CN" altLang="en-US" b="1">
                <a:solidFill>
                  <a:srgbClr val="FFFFFF"/>
                </a:solidFill>
                <a:latin typeface="Times New Roman" pitchFamily="18" charset="0"/>
              </a:rPr>
              <a:t>c</a:t>
            </a: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</a:rPr>
              <a:t>hassis</a:t>
            </a:r>
            <a:endParaRPr lang="zh-CN" altLang="en-US" b="1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Hard disk </a:t>
            </a:r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tray top </a:t>
            </a: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cover</a:t>
            </a:r>
            <a:endParaRPr lang="en-US" altLang="zh-CN" b="1">
              <a:solidFill>
                <a:srgbClr val="FFFFFF"/>
              </a:solidFill>
              <a:latin typeface="Times New Roman" pitchFamily="18" charset="0"/>
              <a:ea typeface="微软雅黑"/>
              <a:cs typeface="微软雅黑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R</a:t>
            </a:r>
            <a:r>
              <a:rPr lang="zh-CN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ear </a:t>
            </a:r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微软雅黑"/>
                <a:cs typeface="微软雅黑"/>
              </a:rPr>
              <a:t>hard disk tray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b="1">
              <a:solidFill>
                <a:srgbClr val="FFFFFF"/>
              </a:solidFill>
              <a:latin typeface="Times New Roman" pitchFamily="18" charset="0"/>
              <a:ea typeface="微软雅黑"/>
              <a:cs typeface="微软雅黑"/>
            </a:endParaRPr>
          </a:p>
        </p:txBody>
      </p:sp>
      <p:pic>
        <p:nvPicPr>
          <p:cNvPr id="17411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12850"/>
            <a:ext cx="5616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57175" y="220663"/>
            <a:ext cx="4608513" cy="571500"/>
          </a:xfrm>
        </p:spPr>
        <p:txBody>
          <a:bodyPr/>
          <a:lstStyle/>
          <a:p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微软雅黑"/>
                <a:ea typeface="微软雅黑"/>
                <a:cs typeface="微软雅黑"/>
              </a:rPr>
              <a:t>Introduction of Mainboard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45172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188" y="5300663"/>
            <a:ext cx="8064500" cy="1339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Central chassis fan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2.  CPU 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heat sink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3. 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Memory slot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4. 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wind scooper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5. 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Right I/O extension module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6. 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Left I/O extension module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7. Right Riser module    8. 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R</a:t>
            </a:r>
            <a:r>
              <a:rPr lang="zh-CN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edundant power</a:t>
            </a:r>
            <a:r>
              <a:rPr lang="zh-CN" altLang="en-US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supply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91" y="39698"/>
            <a:ext cx="818991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en-US" altLang="zh-CN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755576" y="1052736"/>
            <a:ext cx="7848872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bg1">
                <a:lumMod val="50000"/>
              </a:schemeClr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14952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Introduction of Storage Server Market</a:t>
              </a: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683569" y="2204864"/>
            <a:ext cx="8784976" cy="914400"/>
            <a:chOff x="0" y="0"/>
            <a:chExt cx="7796971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bg1">
                <a:lumMod val="50000"/>
              </a:schemeClr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en-US" sz="2400" dirty="0"/>
            </a:p>
            <a:p>
              <a:endParaRPr lang="zh-CN" altLang="zh-CN" sz="2400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585618" y="161948"/>
              <a:ext cx="7211353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</a:t>
              </a: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755576" y="3356992"/>
            <a:ext cx="8064896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Introduction of S640-G20 product features 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55576" y="4437112"/>
            <a:ext cx="8064896" cy="914400"/>
            <a:chOff x="0" y="0"/>
            <a:chExt cx="7287686" cy="685502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chemeClr val="accent2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18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376447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competitive analysis of S640-G20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1765</Words>
  <Application>Microsoft Macintosh PowerPoint</Application>
  <PresentationFormat>全屏显示(4:3)</PresentationFormat>
  <Paragraphs>352</Paragraphs>
  <Slides>22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Product Introduction of Sugon S640-G20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XuMiao</dc:creator>
  <cp:lastModifiedBy>J</cp:lastModifiedBy>
  <cp:revision>564</cp:revision>
  <dcterms:created xsi:type="dcterms:W3CDTF">2013-05-15T00:44:00Z</dcterms:created>
  <dcterms:modified xsi:type="dcterms:W3CDTF">2015-11-10T09:04:20Z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1419711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KSOProductBuildVer">
    <vt:lpwstr>2052-10.1.0.5346</vt:lpwstr>
  </property>
</Properties>
</file>